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257" r:id="rId3"/>
    <p:sldId id="258" r:id="rId4"/>
    <p:sldId id="260" r:id="rId5"/>
    <p:sldId id="290" r:id="rId6"/>
    <p:sldId id="303" r:id="rId7"/>
    <p:sldId id="297" r:id="rId8"/>
    <p:sldId id="304" r:id="rId9"/>
    <p:sldId id="263" r:id="rId10"/>
    <p:sldId id="305" r:id="rId11"/>
    <p:sldId id="289" r:id="rId12"/>
    <p:sldId id="306" r:id="rId13"/>
    <p:sldId id="264" r:id="rId14"/>
    <p:sldId id="266" r:id="rId15"/>
    <p:sldId id="280" r:id="rId16"/>
    <p:sldId id="292" r:id="rId17"/>
    <p:sldId id="307" r:id="rId18"/>
    <p:sldId id="268" r:id="rId19"/>
    <p:sldId id="294" r:id="rId20"/>
    <p:sldId id="308" r:id="rId21"/>
    <p:sldId id="271" r:id="rId22"/>
    <p:sldId id="283" r:id="rId23"/>
    <p:sldId id="296" r:id="rId24"/>
    <p:sldId id="309" r:id="rId25"/>
    <p:sldId id="272" r:id="rId26"/>
    <p:sldId id="284" r:id="rId27"/>
    <p:sldId id="295" r:id="rId28"/>
    <p:sldId id="310" r:id="rId29"/>
    <p:sldId id="273" r:id="rId30"/>
    <p:sldId id="298" r:id="rId31"/>
    <p:sldId id="300" r:id="rId32"/>
    <p:sldId id="311" r:id="rId33"/>
    <p:sldId id="302" r:id="rId34"/>
    <p:sldId id="312" r:id="rId35"/>
    <p:sldId id="301" r:id="rId36"/>
    <p:sldId id="288" r:id="rId37"/>
    <p:sldId id="315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990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84F185-AF9E-40A9-A5B5-084C054D692D}" type="datetimeFigureOut">
              <a:rPr lang="ru-RU" smtClean="0"/>
              <a:pPr/>
              <a:t>26.11.2014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5C5C2B-0EA8-4B54-9B8E-4253ACA6004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5C5C2B-0EA8-4B54-9B8E-4253ACA60041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5C5C2B-0EA8-4B54-9B8E-4253ACA60041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5C5C2B-0EA8-4B54-9B8E-4253ACA60041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Заполните пустые квадраты жильцами – геометрическими фигурами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5C5C2B-0EA8-4B54-9B8E-4253ACA60041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928670"/>
            <a:ext cx="7772400" cy="1470025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chemeClr val="accent2">
                    <a:lumMod val="50000"/>
                  </a:schemeClr>
                </a:solidFill>
                <a:latin typeface="Mistral" pitchFamily="66" charset="0"/>
              </a:rPr>
              <a:t>Математический турнир для учащихся 5–6-х классов "Остров Драконов“</a:t>
            </a:r>
            <a:r>
              <a:rPr lang="en-US" sz="6000" b="1" dirty="0" smtClean="0">
                <a:solidFill>
                  <a:schemeClr val="accent2">
                    <a:lumMod val="50000"/>
                  </a:schemeClr>
                </a:solidFill>
                <a:latin typeface="Mistral" pitchFamily="66" charset="0"/>
              </a:rPr>
              <a:t> </a:t>
            </a:r>
            <a:r>
              <a:rPr lang="ru-RU" sz="6000" b="1" dirty="0" smtClean="0">
                <a:solidFill>
                  <a:schemeClr val="accent2">
                    <a:lumMod val="50000"/>
                  </a:schemeClr>
                </a:solidFill>
                <a:latin typeface="Mistral" pitchFamily="66" charset="0"/>
              </a:rPr>
              <a:t/>
            </a:r>
            <a:br>
              <a:rPr lang="ru-RU" sz="6000" b="1" dirty="0" smtClean="0">
                <a:solidFill>
                  <a:schemeClr val="accent2">
                    <a:lumMod val="50000"/>
                  </a:schemeClr>
                </a:solidFill>
                <a:latin typeface="Mistral" pitchFamily="66" charset="0"/>
              </a:rPr>
            </a:br>
            <a:endParaRPr lang="ru-RU" sz="6000" i="1" dirty="0">
              <a:solidFill>
                <a:schemeClr val="accent2">
                  <a:lumMod val="50000"/>
                </a:schemeClr>
              </a:solidFill>
              <a:latin typeface="Mistral" pitchFamily="66" charset="0"/>
            </a:endParaRPr>
          </a:p>
        </p:txBody>
      </p:sp>
      <p:pic>
        <p:nvPicPr>
          <p:cNvPr id="1026" name="Picture 2" descr="C:\Documents and Settings\Оксана\Рабочий стол\Drakon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860" y="2786058"/>
            <a:ext cx="3872380" cy="3884912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  <a:effectLst>
            <a:softEdge rad="1270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6372200" y="5805264"/>
            <a:ext cx="188186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Школа №</a:t>
            </a:r>
            <a:r>
              <a:rPr lang="ru-RU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  </a:t>
            </a:r>
          </a:p>
          <a:p>
            <a:pPr algn="ctr"/>
            <a:r>
              <a:rPr lang="ru-RU" sz="20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Гайбатова</a:t>
            </a:r>
            <a:r>
              <a:rPr lang="ru-RU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М.Н.</a:t>
            </a:r>
            <a:endParaRPr lang="ru-RU" sz="2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692696"/>
            <a:ext cx="57792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Правильный ответ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2627784" y="2348880"/>
            <a:ext cx="3024336" cy="1872208"/>
            <a:chOff x="2627784" y="2348880"/>
            <a:chExt cx="3024336" cy="1872208"/>
          </a:xfrm>
        </p:grpSpPr>
        <p:sp>
          <p:nvSpPr>
            <p:cNvPr id="3" name="Овал 2"/>
            <p:cNvSpPr/>
            <p:nvPr/>
          </p:nvSpPr>
          <p:spPr>
            <a:xfrm>
              <a:off x="2627784" y="2348880"/>
              <a:ext cx="3024336" cy="1872208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3347864" y="2492896"/>
              <a:ext cx="1584176" cy="158417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404664"/>
            <a:ext cx="61874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Отгадайте ребусы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00958" y="5643578"/>
            <a:ext cx="14285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25 б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12776"/>
            <a:ext cx="3948218" cy="154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383320"/>
            <a:ext cx="4176464" cy="1651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2996952"/>
            <a:ext cx="4062126" cy="160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2996952"/>
            <a:ext cx="4187289" cy="1639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95736" y="4653136"/>
            <a:ext cx="46863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 Ромб</a:t>
            </a:r>
          </a:p>
          <a:p>
            <a:r>
              <a:rPr lang="ru-RU" dirty="0" smtClean="0"/>
              <a:t>2. Угол</a:t>
            </a:r>
          </a:p>
          <a:p>
            <a:r>
              <a:rPr lang="ru-RU" dirty="0" smtClean="0"/>
              <a:t>3. Вершина</a:t>
            </a:r>
          </a:p>
          <a:p>
            <a:r>
              <a:rPr lang="ru-RU" dirty="0" smtClean="0"/>
              <a:t>4. Точка</a:t>
            </a:r>
          </a:p>
          <a:p>
            <a:r>
              <a:rPr lang="ru-RU" dirty="0" smtClean="0"/>
              <a:t>5. Модуль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47664" y="476672"/>
            <a:ext cx="64931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Правильный ответ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785794"/>
            <a:ext cx="7772400" cy="1470025"/>
          </a:xfrm>
        </p:spPr>
        <p:txBody>
          <a:bodyPr/>
          <a:lstStyle/>
          <a:p>
            <a:r>
              <a:rPr lang="en-US" dirty="0" smtClean="0"/>
              <a:t>II </a:t>
            </a:r>
            <a:r>
              <a:rPr lang="ru-RU" dirty="0" smtClean="0"/>
              <a:t>этап «Разбойники»</a:t>
            </a:r>
            <a:endParaRPr lang="ru-RU" dirty="0"/>
          </a:p>
        </p:txBody>
      </p:sp>
      <p:pic>
        <p:nvPicPr>
          <p:cNvPr id="1026" name="Picture 2" descr="D:\ирина\аннимации\fd9de1394cf6b5176325a41b6070e0eb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2204864"/>
            <a:ext cx="3600400" cy="284113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8858280" cy="271464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Arial Narrow" pitchFamily="34" charset="0"/>
              </a:rPr>
              <a:t>Как сделать так, чтобы пустые и наполненные стаканы чередовались. Брать в руки можно только один стакан</a:t>
            </a:r>
            <a:endParaRPr lang="ru-RU" sz="3600" b="1" dirty="0">
              <a:latin typeface="Arial Narrow" pitchFamily="34" charset="0"/>
            </a:endParaRPr>
          </a:p>
        </p:txBody>
      </p:sp>
      <p:pic>
        <p:nvPicPr>
          <p:cNvPr id="3074" name="Picture 2" descr="C:\Documents and Settings\Оксана\Рабочий стол\МАТЕМАТИК\Мат турнир для  5–6-х классов Остров Драконов\Копия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000372"/>
            <a:ext cx="8087360" cy="244020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4" name="Прямоугольник 3"/>
          <p:cNvSpPr/>
          <p:nvPr/>
        </p:nvSpPr>
        <p:spPr>
          <a:xfrm>
            <a:off x="7572396" y="1857364"/>
            <a:ext cx="10615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 б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142852"/>
            <a:ext cx="7772400" cy="1470025"/>
          </a:xfrm>
        </p:spPr>
        <p:txBody>
          <a:bodyPr/>
          <a:lstStyle/>
          <a:p>
            <a:r>
              <a:rPr lang="ru-RU" dirty="0" smtClean="0"/>
              <a:t>Правильный ответ</a:t>
            </a:r>
            <a:endParaRPr lang="ru-RU" dirty="0"/>
          </a:p>
        </p:txBody>
      </p:sp>
      <p:grpSp>
        <p:nvGrpSpPr>
          <p:cNvPr id="6" name="Группа 5"/>
          <p:cNvGrpSpPr/>
          <p:nvPr/>
        </p:nvGrpSpPr>
        <p:grpSpPr>
          <a:xfrm>
            <a:off x="428596" y="2000240"/>
            <a:ext cx="8087360" cy="3940407"/>
            <a:chOff x="428596" y="2000240"/>
            <a:chExt cx="8087360" cy="3940407"/>
          </a:xfrm>
        </p:grpSpPr>
        <p:pic>
          <p:nvPicPr>
            <p:cNvPr id="4" name="Picture 2" descr="C:\Documents and Settings\Оксана\Рабочий стол\МАТЕМАТИК\Мат турнир для  5–6-х классов Остров Драконов\Копия 3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28596" y="3500438"/>
              <a:ext cx="8087360" cy="2440209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accent1">
                  <a:shade val="50000"/>
                  <a:alpha val="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pic>
        <p:sp>
          <p:nvSpPr>
            <p:cNvPr id="5" name="Выгнутая вверх стрелка 4"/>
            <p:cNvSpPr/>
            <p:nvPr/>
          </p:nvSpPr>
          <p:spPr>
            <a:xfrm>
              <a:off x="2786050" y="2000240"/>
              <a:ext cx="4214842" cy="2000264"/>
            </a:xfrm>
            <a:prstGeom prst="curved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Сколько на чертеже различных треугольников?</a:t>
            </a:r>
          </a:p>
        </p:txBody>
      </p:sp>
      <p:pic>
        <p:nvPicPr>
          <p:cNvPr id="10243" name="Picture 4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 cstate="print">
            <a:lum contrast="24000"/>
          </a:blip>
          <a:srcRect/>
          <a:stretch>
            <a:fillRect/>
          </a:stretch>
        </p:blipFill>
        <p:spPr>
          <a:xfrm>
            <a:off x="611188" y="2420938"/>
            <a:ext cx="3240087" cy="2151062"/>
          </a:xfrm>
          <a:noFill/>
          <a:ln w="76200">
            <a:solidFill>
              <a:schemeClr val="accent2"/>
            </a:solidFill>
          </a:ln>
        </p:spPr>
      </p:pic>
      <p:sp>
        <p:nvSpPr>
          <p:cNvPr id="27653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140200" y="1600200"/>
            <a:ext cx="4824413" cy="4525963"/>
          </a:xfrm>
        </p:spPr>
        <p:txBody>
          <a:bodyPr>
            <a:noAutofit/>
          </a:bodyPr>
          <a:lstStyle/>
          <a:p>
            <a:pPr eaLnBrk="1" hangingPunct="1">
              <a:buFontTx/>
              <a:buNone/>
            </a:pPr>
            <a:r>
              <a:rPr lang="ru-RU" b="1" dirty="0" smtClean="0"/>
              <a:t>Часто знает и дошкольник,</a:t>
            </a:r>
          </a:p>
          <a:p>
            <a:pPr eaLnBrk="1" hangingPunct="1">
              <a:buFontTx/>
              <a:buNone/>
            </a:pPr>
            <a:r>
              <a:rPr lang="ru-RU" b="1" dirty="0" smtClean="0"/>
              <a:t>Что такое треугольник.</a:t>
            </a:r>
          </a:p>
          <a:p>
            <a:pPr eaLnBrk="1" hangingPunct="1">
              <a:buFontTx/>
              <a:buNone/>
            </a:pPr>
            <a:r>
              <a:rPr lang="ru-RU" b="1" dirty="0" smtClean="0"/>
              <a:t>А уж вам-то как не знать!</a:t>
            </a:r>
          </a:p>
          <a:p>
            <a:pPr eaLnBrk="1" hangingPunct="1">
              <a:buFontTx/>
              <a:buNone/>
            </a:pPr>
            <a:r>
              <a:rPr lang="ru-RU" b="1" dirty="0" smtClean="0"/>
              <a:t>Но совсем другое дело:</a:t>
            </a:r>
          </a:p>
          <a:p>
            <a:pPr eaLnBrk="1" hangingPunct="1">
              <a:buFontTx/>
              <a:buNone/>
            </a:pPr>
            <a:r>
              <a:rPr lang="ru-RU" b="1" dirty="0" smtClean="0"/>
              <a:t>Быстро, точно и умело</a:t>
            </a:r>
          </a:p>
          <a:p>
            <a:pPr eaLnBrk="1" hangingPunct="1">
              <a:buFontTx/>
              <a:buNone/>
            </a:pPr>
            <a:r>
              <a:rPr lang="ru-RU" b="1" dirty="0" smtClean="0"/>
              <a:t>Треугольники считать.</a:t>
            </a:r>
          </a:p>
          <a:p>
            <a:pPr eaLnBrk="1" hangingPunct="1">
              <a:buFontTx/>
              <a:buNone/>
            </a:pPr>
            <a:r>
              <a:rPr lang="ru-RU" b="1" dirty="0" smtClean="0"/>
              <a:t>Например, в фигуре этой</a:t>
            </a:r>
          </a:p>
          <a:p>
            <a:pPr eaLnBrk="1" hangingPunct="1">
              <a:buFontTx/>
              <a:buNone/>
            </a:pPr>
            <a:r>
              <a:rPr lang="ru-RU" b="1" dirty="0" smtClean="0"/>
              <a:t>Сколько разных? Рассмотри!</a:t>
            </a:r>
          </a:p>
          <a:p>
            <a:pPr eaLnBrk="1" hangingPunct="1">
              <a:buFontTx/>
              <a:buNone/>
            </a:pPr>
            <a:r>
              <a:rPr lang="ru-RU" b="1" dirty="0" smtClean="0"/>
              <a:t>Все внимательно исследуй</a:t>
            </a:r>
          </a:p>
          <a:p>
            <a:pPr eaLnBrk="1" hangingPunct="1">
              <a:buFontTx/>
              <a:buNone/>
            </a:pPr>
            <a:r>
              <a:rPr lang="ru-RU" b="1" dirty="0" smtClean="0"/>
              <a:t>И по краю и внутри!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00100" y="5214950"/>
            <a:ext cx="11769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3 б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7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7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7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7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76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76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76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76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76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76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76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76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76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76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76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76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76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76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76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76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76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76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76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76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76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76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276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76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276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276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276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276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2765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2765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2765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2765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2765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2765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2765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2765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19672" y="332656"/>
            <a:ext cx="57792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Правильный ответ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95936" y="1772816"/>
            <a:ext cx="10438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10 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cover dir="l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785794"/>
            <a:ext cx="7772400" cy="1470025"/>
          </a:xfrm>
        </p:spPr>
        <p:txBody>
          <a:bodyPr/>
          <a:lstStyle/>
          <a:p>
            <a:r>
              <a:rPr lang="en-US" dirty="0" smtClean="0"/>
              <a:t>III</a:t>
            </a:r>
            <a:r>
              <a:rPr lang="ru-RU" dirty="0" smtClean="0"/>
              <a:t> этап «Болото»</a:t>
            </a:r>
            <a:endParaRPr lang="ru-RU" dirty="0"/>
          </a:p>
        </p:txBody>
      </p:sp>
      <p:pic>
        <p:nvPicPr>
          <p:cNvPr id="3074" name="Picture 2" descr="D:\ирина\аннимации\multfilm-3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2276872"/>
            <a:ext cx="2520280" cy="334550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5"/>
          <p:cNvSpPr>
            <a:spLocks noChangeArrowheads="1"/>
          </p:cNvSpPr>
          <p:nvPr/>
        </p:nvSpPr>
        <p:spPr bwMode="auto">
          <a:xfrm>
            <a:off x="214282" y="500043"/>
            <a:ext cx="7751793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sz="3600" b="1" dirty="0"/>
              <a:t>У Пончика на комбинезоне </a:t>
            </a:r>
          </a:p>
          <a:p>
            <a:r>
              <a:rPr lang="ru-RU" sz="3600" b="1" dirty="0"/>
              <a:t>17 карманов: </a:t>
            </a:r>
          </a:p>
          <a:p>
            <a:r>
              <a:rPr lang="ru-RU" sz="3600" b="1" dirty="0"/>
              <a:t>10 карманов спереди </a:t>
            </a:r>
          </a:p>
          <a:p>
            <a:r>
              <a:rPr lang="ru-RU" sz="3600" b="1" dirty="0"/>
              <a:t>остальные – сзади. </a:t>
            </a:r>
          </a:p>
          <a:p>
            <a:r>
              <a:rPr lang="ru-RU" sz="3600" b="1" dirty="0"/>
              <a:t>В передних карманах лежат</a:t>
            </a:r>
          </a:p>
          <a:p>
            <a:r>
              <a:rPr lang="ru-RU" sz="3600" b="1" dirty="0"/>
              <a:t> по 2 пончика, </a:t>
            </a:r>
          </a:p>
          <a:p>
            <a:r>
              <a:rPr lang="ru-RU" sz="3600" b="1" dirty="0"/>
              <a:t>а сзади – по 3. </a:t>
            </a:r>
          </a:p>
          <a:p>
            <a:r>
              <a:rPr lang="ru-RU" sz="3600" b="1" dirty="0"/>
              <a:t>Сколько всего пончиков </a:t>
            </a:r>
          </a:p>
          <a:p>
            <a:r>
              <a:rPr lang="ru-RU" sz="3600" b="1" dirty="0"/>
              <a:t>у Пончика? </a:t>
            </a:r>
          </a:p>
        </p:txBody>
      </p:sp>
      <p:pic>
        <p:nvPicPr>
          <p:cNvPr id="3076" name="Picture 6" descr="пончи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325" y="476250"/>
            <a:ext cx="2736850" cy="212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2264" y="3286124"/>
            <a:ext cx="1030288" cy="170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786710" y="3786190"/>
            <a:ext cx="10615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 б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42910" y="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latin typeface="Arial Black" pitchFamily="34" charset="0"/>
              </a:rPr>
              <a:t>Наш девиз:</a:t>
            </a:r>
            <a:br>
              <a:rPr lang="ru-RU" i="1" dirty="0" smtClean="0">
                <a:latin typeface="Arial Black" pitchFamily="34" charset="0"/>
              </a:rPr>
            </a:br>
            <a:r>
              <a:rPr lang="ru-RU" i="1" dirty="0" smtClean="0">
                <a:latin typeface="Arial Black" pitchFamily="34" charset="0"/>
              </a:rPr>
              <a:t>«Математика без границ</a:t>
            </a:r>
            <a:r>
              <a:rPr lang="ru-RU" sz="5400" i="1" dirty="0" smtClean="0"/>
              <a:t>»</a:t>
            </a:r>
            <a:endParaRPr lang="ru-RU" sz="5400" i="1" dirty="0"/>
          </a:p>
        </p:txBody>
      </p:sp>
      <p:pic>
        <p:nvPicPr>
          <p:cNvPr id="2050" name="Picture 2" descr="C:\Documents and Settings\Оксана\Рабочий стол\4e6b5625370f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00" y="1785926"/>
            <a:ext cx="2857500" cy="4633924"/>
          </a:xfrm>
          <a:prstGeom prst="rect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  <a:ln>
            <a:solidFill>
              <a:schemeClr val="accent1">
                <a:alpha val="0"/>
              </a:schemeClr>
            </a:solidFill>
          </a:ln>
        </p:spPr>
      </p:pic>
      <p:sp>
        <p:nvSpPr>
          <p:cNvPr id="8" name="Выноска-облако 7"/>
          <p:cNvSpPr/>
          <p:nvPr/>
        </p:nvSpPr>
        <p:spPr>
          <a:xfrm>
            <a:off x="0" y="3000372"/>
            <a:ext cx="6143668" cy="3214710"/>
          </a:xfrm>
          <a:prstGeom prst="cloudCallout">
            <a:avLst>
              <a:gd name="adj1" fmla="val 65440"/>
              <a:gd name="adj2" fmla="val -78507"/>
            </a:avLst>
          </a:prstGeom>
          <a:gradFill flip="none" rotWithShape="1">
            <a:gsLst>
              <a:gs pos="0">
                <a:srgbClr val="A603AB"/>
              </a:gs>
              <a:gs pos="21001">
                <a:srgbClr val="0819FB"/>
              </a:gs>
              <a:gs pos="35001">
                <a:srgbClr val="1A8D48"/>
              </a:gs>
              <a:gs pos="52000">
                <a:srgbClr val="FFFF00"/>
              </a:gs>
              <a:gs pos="73000">
                <a:srgbClr val="EE3F17"/>
              </a:gs>
              <a:gs pos="88000">
                <a:srgbClr val="E81766"/>
              </a:gs>
              <a:gs pos="100000">
                <a:srgbClr val="A603AB"/>
              </a:gs>
            </a:gsLst>
            <a:lin ang="18000000" scaled="0"/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2060"/>
                </a:solidFill>
              </a:rPr>
              <a:t>Чтобы спорилось нужное дело,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Чтобы в жизни не знать неудач,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Мы в поход отправляемся смело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В мир загадок и сложных задач.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Не беда, что идти далеко,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Не боимся, что путь будет труден.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Достижения крупные людям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Никогда не давались легко.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332656"/>
            <a:ext cx="63948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Правильный ответ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23928" y="1988840"/>
            <a:ext cx="886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41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57752" y="785794"/>
            <a:ext cx="3643338" cy="5429288"/>
          </a:xfrm>
        </p:spPr>
        <p:txBody>
          <a:bodyPr>
            <a:normAutofit/>
          </a:bodyPr>
          <a:lstStyle/>
          <a:p>
            <a:r>
              <a:rPr lang="ru-RU" sz="6000" dirty="0" smtClean="0"/>
              <a:t>5 5 5 5 = 3</a:t>
            </a:r>
            <a:br>
              <a:rPr lang="ru-RU" sz="6000" dirty="0" smtClean="0"/>
            </a:br>
            <a:r>
              <a:rPr lang="ru-RU" sz="6000" dirty="0" smtClean="0"/>
              <a:t>5 5 5 5 = 4</a:t>
            </a:r>
            <a:br>
              <a:rPr lang="ru-RU" sz="6000" dirty="0" smtClean="0"/>
            </a:br>
            <a:r>
              <a:rPr lang="ru-RU" sz="6000" dirty="0" smtClean="0"/>
              <a:t>5 5 5 5 = 5</a:t>
            </a:r>
            <a:br>
              <a:rPr lang="ru-RU" sz="6000" dirty="0" smtClean="0"/>
            </a:br>
            <a:r>
              <a:rPr lang="ru-RU" sz="6000" dirty="0" smtClean="0"/>
              <a:t>5 5 5 5 = 6</a:t>
            </a:r>
            <a:endParaRPr lang="ru-RU" sz="60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786314" y="857232"/>
            <a:ext cx="3643338" cy="54292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826982" y="898795"/>
            <a:ext cx="3643338" cy="54292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57158" y="428604"/>
            <a:ext cx="5072066" cy="55007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Вот задача не для </a:t>
            </a:r>
            <a:r>
              <a:rPr lang="ru-RU" sz="2800" dirty="0" err="1" smtClean="0">
                <a:latin typeface="+mj-lt"/>
                <a:ea typeface="+mj-ea"/>
                <a:cs typeface="+mj-cs"/>
              </a:rPr>
              <a:t>р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обких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!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dirty="0" smtClean="0">
                <a:latin typeface="+mj-lt"/>
                <a:ea typeface="+mj-ea"/>
                <a:cs typeface="+mj-cs"/>
              </a:rPr>
              <a:t>Вычитай, дели и множь!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Плюсы ставь, а также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скобки!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aseline="0" dirty="0" smtClean="0">
                <a:latin typeface="+mj-lt"/>
                <a:ea typeface="+mj-ea"/>
                <a:cs typeface="+mj-cs"/>
              </a:rPr>
              <a:t>Верим,</a:t>
            </a:r>
            <a:r>
              <a:rPr lang="ru-RU" sz="2800" dirty="0" smtClean="0">
                <a:latin typeface="+mj-lt"/>
                <a:ea typeface="+mj-ea"/>
                <a:cs typeface="+mj-cs"/>
              </a:rPr>
              <a:t> к финишу придешь!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43834" y="214290"/>
            <a:ext cx="10615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8 б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0"/>
            <a:ext cx="7772400" cy="1470025"/>
          </a:xfrm>
        </p:spPr>
        <p:txBody>
          <a:bodyPr/>
          <a:lstStyle/>
          <a:p>
            <a:r>
              <a:rPr lang="ru-RU" dirty="0" smtClean="0"/>
              <a:t>Правильный ответ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2976" y="1714488"/>
            <a:ext cx="6686552" cy="3714776"/>
          </a:xfrm>
        </p:spPr>
        <p:txBody>
          <a:bodyPr>
            <a:noAutofit/>
          </a:bodyPr>
          <a:lstStyle/>
          <a:p>
            <a:r>
              <a:rPr lang="ru-RU" sz="5400" dirty="0" smtClean="0">
                <a:solidFill>
                  <a:schemeClr val="tx1"/>
                </a:solidFill>
              </a:rPr>
              <a:t>(5 + 5 + 5) : 5 = 3</a:t>
            </a:r>
            <a:br>
              <a:rPr lang="ru-RU" sz="5400" dirty="0" smtClean="0">
                <a:solidFill>
                  <a:schemeClr val="tx1"/>
                </a:solidFill>
              </a:rPr>
            </a:br>
            <a:r>
              <a:rPr lang="ru-RU" sz="5400" dirty="0" smtClean="0">
                <a:solidFill>
                  <a:schemeClr val="tx1"/>
                </a:solidFill>
              </a:rPr>
              <a:t>(5 * 5 – 5) : 5 = 4</a:t>
            </a:r>
          </a:p>
          <a:p>
            <a:r>
              <a:rPr lang="ru-RU" sz="5400" dirty="0" smtClean="0">
                <a:solidFill>
                  <a:schemeClr val="tx1"/>
                </a:solidFill>
              </a:rPr>
              <a:t> (5 – 5)* 5 + 5 = 5</a:t>
            </a:r>
          </a:p>
          <a:p>
            <a:r>
              <a:rPr lang="ru-RU" sz="5400" dirty="0" smtClean="0">
                <a:solidFill>
                  <a:schemeClr val="tx1"/>
                </a:solidFill>
              </a:rPr>
              <a:t>(5 * 5 + 5) : 5 = 6</a:t>
            </a:r>
            <a:endParaRPr lang="ru-RU" sz="5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692150"/>
            <a:ext cx="8229600" cy="4525963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ru-RU" sz="3600" b="1" dirty="0" smtClean="0"/>
              <a:t>Маша упросила медведя отнести бабушке с дедушкой пироги. Девочка весит 20 килограмм, каждый пирог – полкилограмма. Сколько пирогов надо вынуть Маше из короба, чтобы медведь не заметил разницы в весе, когда он понесет короб с девочкой бабушке и дедушке?</a:t>
            </a:r>
            <a:r>
              <a:rPr lang="ru-RU" sz="2800" dirty="0" smtClean="0"/>
              <a:t> </a:t>
            </a:r>
          </a:p>
        </p:txBody>
      </p:sp>
      <p:pic>
        <p:nvPicPr>
          <p:cNvPr id="18436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19938" y="3933825"/>
            <a:ext cx="2024062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7715272" y="285728"/>
            <a:ext cx="10615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 б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35696" y="332656"/>
            <a:ext cx="57792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Правильный ответ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95936" y="1772816"/>
            <a:ext cx="886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40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500042"/>
            <a:ext cx="8058152" cy="2143140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b="1" dirty="0" smtClean="0"/>
              <a:t>На рисунке – Коля, Олег, Миша, Гриша и Боря. Миша  самый высокий</a:t>
            </a:r>
            <a:r>
              <a:rPr lang="ru-RU" sz="2400" b="1" smtClean="0"/>
              <a:t>,  </a:t>
            </a:r>
            <a:r>
              <a:rPr lang="ru-RU" sz="2400" b="1" dirty="0" smtClean="0"/>
              <a:t>выше Гриши, Олега и Коли. Олег стоит рядом с Колей и ниже его. Грише, чтобы дотянуться до выключателя, приходится подставлять скамеечку или просить помощи у старшего брата Олега.</a:t>
            </a:r>
            <a:br>
              <a:rPr lang="ru-RU" sz="2400" b="1" dirty="0" smtClean="0"/>
            </a:br>
            <a:r>
              <a:rPr lang="ru-RU" sz="2400" b="1" i="1" dirty="0" smtClean="0">
                <a:latin typeface="DejaVu Serif Condensed" pitchFamily="18" charset="0"/>
                <a:ea typeface="DejaVu Serif Condensed" pitchFamily="18" charset="0"/>
              </a:rPr>
              <a:t>В каком порядке стоят мальчики?</a:t>
            </a:r>
            <a:endParaRPr lang="ru-RU" sz="2400" b="1" i="1" dirty="0">
              <a:latin typeface="DejaVu Serif Condensed" pitchFamily="18" charset="0"/>
              <a:ea typeface="DejaVu Serif Condensed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3071810"/>
            <a:ext cx="7572428" cy="358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7000892" y="3214686"/>
            <a:ext cx="10615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5 б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857232"/>
            <a:ext cx="7772400" cy="1470025"/>
          </a:xfrm>
        </p:spPr>
        <p:txBody>
          <a:bodyPr/>
          <a:lstStyle/>
          <a:p>
            <a:r>
              <a:rPr lang="ru-RU" dirty="0" smtClean="0"/>
              <a:t>Правильный ответ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7290" y="3214686"/>
            <a:ext cx="6400800" cy="1752600"/>
          </a:xfrm>
        </p:spPr>
        <p:txBody>
          <a:bodyPr>
            <a:normAutofit/>
          </a:bodyPr>
          <a:lstStyle/>
          <a:p>
            <a:r>
              <a:rPr lang="ru-RU" sz="4400" dirty="0" smtClean="0">
                <a:solidFill>
                  <a:schemeClr val="tx1"/>
                </a:solidFill>
              </a:rPr>
              <a:t>Миша, Боря, Олег, Коля, Гриша.</a:t>
            </a:r>
            <a:endParaRPr lang="ru-RU" sz="4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88913"/>
            <a:ext cx="8785225" cy="4525962"/>
          </a:xfrm>
        </p:spPr>
        <p:txBody>
          <a:bodyPr>
            <a:normAutofit fontScale="92500" lnSpcReduction="20000"/>
          </a:bodyPr>
          <a:lstStyle/>
          <a:p>
            <a:pPr marL="0" indent="14288" eaLnBrk="1" hangingPunct="1">
              <a:buFontTx/>
              <a:buNone/>
            </a:pPr>
            <a:r>
              <a:rPr lang="ru-RU" sz="4000" b="1" dirty="0" smtClean="0"/>
              <a:t>Когда </a:t>
            </a:r>
            <a:r>
              <a:rPr lang="ru-RU" sz="4000" b="1" dirty="0" err="1" smtClean="0"/>
              <a:t>Винни</a:t>
            </a:r>
            <a:r>
              <a:rPr lang="ru-RU" sz="4000" b="1" dirty="0" smtClean="0"/>
              <a:t> – Пух и Пятачок пришли в гости к Кролику, </a:t>
            </a:r>
            <a:r>
              <a:rPr lang="ru-RU" sz="4000" b="1" dirty="0" err="1" smtClean="0"/>
              <a:t>Винни</a:t>
            </a:r>
            <a:r>
              <a:rPr lang="ru-RU" sz="4000" b="1" dirty="0" smtClean="0"/>
              <a:t> – Пух съел 4 банки сгущенного молока и 8 банок меда. Кролик и Пятачок съели каждый по четверть того, что съел </a:t>
            </a:r>
            <a:r>
              <a:rPr lang="ru-RU" sz="4000" b="1" dirty="0" err="1" smtClean="0"/>
              <a:t>Винни</a:t>
            </a:r>
            <a:r>
              <a:rPr lang="ru-RU" sz="4000" b="1" dirty="0" smtClean="0"/>
              <a:t>. Сколько банок сгущенного молока было у Кролика, </a:t>
            </a:r>
          </a:p>
          <a:p>
            <a:pPr marL="0" indent="14288" eaLnBrk="1" hangingPunct="1">
              <a:buFontTx/>
              <a:buNone/>
            </a:pPr>
            <a:r>
              <a:rPr lang="ru-RU" sz="4000" b="1" dirty="0" smtClean="0"/>
              <a:t>если после ухода гостей ничего не осталось? </a:t>
            </a:r>
          </a:p>
        </p:txBody>
      </p:sp>
      <p:pic>
        <p:nvPicPr>
          <p:cNvPr id="9220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288" y="3860800"/>
            <a:ext cx="1346200" cy="158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500430" y="4286256"/>
            <a:ext cx="10615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 б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19672" y="404664"/>
            <a:ext cx="57792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Правильный ответ</a:t>
            </a:r>
            <a:endParaRPr lang="ru-RU" sz="5400" b="1" cap="none" spc="0" dirty="0">
              <a:ln>
                <a:prstDash val="solid"/>
              </a:ln>
              <a:solidFill>
                <a:schemeClr val="tx2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75856" y="1916832"/>
            <a:ext cx="24961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6 банок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500042"/>
            <a:ext cx="7772400" cy="1470025"/>
          </a:xfrm>
        </p:spPr>
        <p:txBody>
          <a:bodyPr/>
          <a:lstStyle/>
          <a:p>
            <a:r>
              <a:rPr lang="en-US" dirty="0" smtClean="0"/>
              <a:t>IV</a:t>
            </a:r>
            <a:r>
              <a:rPr lang="ru-RU" dirty="0" smtClean="0"/>
              <a:t> этап «Замок»</a:t>
            </a:r>
            <a:endParaRPr lang="ru-RU" dirty="0"/>
          </a:p>
        </p:txBody>
      </p:sp>
      <p:pic>
        <p:nvPicPr>
          <p:cNvPr id="1026" name="Picture 2" descr="C:\Documents and Settings\Оксана\Рабочий стол\остров драконов\witch-we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2500306"/>
            <a:ext cx="3821377" cy="2759883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Оксана\Рабочий стол\467065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463053">
            <a:off x="452193" y="646188"/>
            <a:ext cx="4572000" cy="3548063"/>
          </a:xfrm>
          <a:prstGeom prst="rect">
            <a:avLst/>
          </a:prstGeom>
          <a:noFill/>
        </p:spPr>
      </p:pic>
      <p:pic>
        <p:nvPicPr>
          <p:cNvPr id="3076" name="Picture 4" descr="C:\Documents and Settings\Оксана\Рабочий стол\cat137_4840b9a1991a7516ebe733dbd2d5e7d9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571600">
            <a:off x="4490200" y="2495404"/>
            <a:ext cx="4419099" cy="35706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7952 1.17361 L 3.05556E-6 -7.40741E-7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0" y="-5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3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Запомни!</a:t>
            </a:r>
            <a:endParaRPr lang="ru-RU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idx="1"/>
          </p:nvPr>
        </p:nvSpPr>
        <p:spPr bwMode="auto">
          <a:xfrm>
            <a:off x="1547664" y="1916832"/>
            <a:ext cx="1440160" cy="151216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normAutofit/>
          </a:bodyPr>
          <a:lstStyle/>
          <a:p>
            <a:pPr algn="ctr">
              <a:buNone/>
            </a:pPr>
            <a:r>
              <a:rPr lang="ru-RU" sz="4000" b="1" dirty="0">
                <a:solidFill>
                  <a:schemeClr val="folHlink"/>
                </a:solidFill>
              </a:rPr>
              <a:t>9</a:t>
            </a:r>
          </a:p>
        </p:txBody>
      </p:sp>
      <p:sp>
        <p:nvSpPr>
          <p:cNvPr id="5" name="Oval 8"/>
          <p:cNvSpPr>
            <a:spLocks noChangeArrowheads="1"/>
          </p:cNvSpPr>
          <p:nvPr/>
        </p:nvSpPr>
        <p:spPr bwMode="auto">
          <a:xfrm>
            <a:off x="3923928" y="1916832"/>
            <a:ext cx="1295400" cy="1439863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 b="1" dirty="0"/>
              <a:t>4</a:t>
            </a: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5940152" y="1916832"/>
            <a:ext cx="1296988" cy="1295400"/>
          </a:xfrm>
          <a:prstGeom prst="triangle">
            <a:avLst>
              <a:gd name="adj" fmla="val 50000"/>
            </a:avLst>
          </a:prstGeom>
          <a:solidFill>
            <a:srgbClr val="C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 b="1" dirty="0">
                <a:solidFill>
                  <a:schemeClr val="folHlink"/>
                </a:solidFill>
              </a:rPr>
              <a:t>3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Ответы записать</a:t>
            </a:r>
            <a:br>
              <a:rPr lang="ru-RU" b="1" dirty="0" smtClean="0">
                <a:solidFill>
                  <a:schemeClr val="tx2"/>
                </a:solidFill>
              </a:rPr>
            </a:br>
            <a:endParaRPr lang="ru-RU" b="1" dirty="0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609600" indent="-609600" eaLnBrk="1" hangingPunct="1">
              <a:lnSpc>
                <a:spcPct val="90000"/>
              </a:lnSpc>
            </a:pPr>
            <a:r>
              <a:rPr lang="ru-RU" sz="3600" b="1" dirty="0" smtClean="0"/>
              <a:t>Вопросы: 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ru-RU" sz="2800" b="1" i="1" dirty="0" smtClean="0"/>
              <a:t> Найти сумму чисел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ru-RU" sz="2800" b="1" i="1" dirty="0" smtClean="0"/>
              <a:t>Какое число записано в квадрате?</a:t>
            </a:r>
            <a:br>
              <a:rPr lang="ru-RU" sz="2800" b="1" i="1" dirty="0" smtClean="0"/>
            </a:br>
            <a:endParaRPr lang="ru-RU" sz="2800" b="1" i="1" dirty="0" smtClean="0"/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ru-RU" sz="2800" b="1" i="1" dirty="0" smtClean="0"/>
              <a:t>- Каким цветом нарисован круг?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endParaRPr lang="ru-RU" sz="2800" b="1" i="1" dirty="0" smtClean="0"/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ru-RU" sz="2800" b="1" i="1" dirty="0" smtClean="0"/>
              <a:t>- В какой фигуре записано число 9?</a:t>
            </a:r>
            <a:br>
              <a:rPr lang="ru-RU" sz="2800" b="1" i="1" dirty="0" smtClean="0"/>
            </a:br>
            <a:endParaRPr lang="ru-RU" sz="2800" b="1" i="1" dirty="0" smtClean="0"/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ru-RU" sz="2800" b="1" i="1" dirty="0" smtClean="0"/>
              <a:t>- Какая фигура стоит последней?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000892" y="785794"/>
            <a:ext cx="10615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5 б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1. 16</a:t>
            </a:r>
          </a:p>
          <a:p>
            <a:r>
              <a:rPr lang="ru-RU" b="1" dirty="0" smtClean="0"/>
              <a:t>2. 9</a:t>
            </a:r>
          </a:p>
          <a:p>
            <a:r>
              <a:rPr lang="ru-RU" b="1" dirty="0" smtClean="0"/>
              <a:t>3. зеленый</a:t>
            </a:r>
          </a:p>
          <a:p>
            <a:r>
              <a:rPr lang="ru-RU" b="1" dirty="0" smtClean="0"/>
              <a:t>4. квадрат</a:t>
            </a:r>
          </a:p>
          <a:p>
            <a:r>
              <a:rPr lang="ru-RU" b="1" dirty="0" smtClean="0"/>
              <a:t>5. треугольник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35696" y="404664"/>
            <a:ext cx="57792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Правильный ответ</a:t>
            </a:r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Продолжите ряд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/>
              <a:t>Задан ряд чисел: 1,</a:t>
            </a:r>
            <a:r>
              <a:rPr lang="ru-RU" b="1" i="1" dirty="0" smtClean="0">
                <a:solidFill>
                  <a:schemeClr val="tx2"/>
                </a:solidFill>
              </a:rPr>
              <a:t>1</a:t>
            </a:r>
            <a:r>
              <a:rPr lang="ru-RU" b="1" i="1" dirty="0" smtClean="0"/>
              <a:t>, </a:t>
            </a:r>
            <a:r>
              <a:rPr lang="ru-RU" b="1" i="1" dirty="0" smtClean="0">
                <a:solidFill>
                  <a:schemeClr val="accent5"/>
                </a:solidFill>
              </a:rPr>
              <a:t>2</a:t>
            </a:r>
            <a:r>
              <a:rPr lang="ru-RU" b="1" i="1" dirty="0" smtClean="0"/>
              <a:t>, </a:t>
            </a:r>
            <a:r>
              <a:rPr lang="ru-RU" b="1" i="1" dirty="0" smtClean="0">
                <a:solidFill>
                  <a:schemeClr val="accent2"/>
                </a:solidFill>
              </a:rPr>
              <a:t>3</a:t>
            </a:r>
            <a:r>
              <a:rPr lang="ru-RU" b="1" i="1" dirty="0" smtClean="0"/>
              <a:t>, </a:t>
            </a:r>
            <a:r>
              <a:rPr lang="ru-RU" b="1" i="1" dirty="0" smtClean="0">
                <a:solidFill>
                  <a:srgbClr val="7030A0"/>
                </a:solidFill>
              </a:rPr>
              <a:t>5</a:t>
            </a:r>
            <a:r>
              <a:rPr lang="ru-RU" b="1" i="1" dirty="0" smtClean="0"/>
              <a:t>, </a:t>
            </a:r>
            <a:r>
              <a:rPr lang="ru-RU" b="1" i="1" dirty="0" smtClean="0">
                <a:solidFill>
                  <a:srgbClr val="FF0000"/>
                </a:solidFill>
              </a:rPr>
              <a:t>8</a:t>
            </a:r>
            <a:r>
              <a:rPr lang="ru-RU" b="1" i="1" dirty="0" smtClean="0"/>
              <a:t>, </a:t>
            </a:r>
            <a:r>
              <a:rPr lang="ru-RU" b="1" i="1" dirty="0" smtClean="0">
                <a:solidFill>
                  <a:srgbClr val="00B050"/>
                </a:solidFill>
              </a:rPr>
              <a:t>13</a:t>
            </a:r>
            <a:r>
              <a:rPr lang="ru-RU" b="1" i="1" dirty="0" smtClean="0"/>
              <a:t>…, </a:t>
            </a:r>
            <a:endParaRPr lang="en-US" b="1" i="1" dirty="0" smtClean="0"/>
          </a:p>
          <a:p>
            <a:r>
              <a:rPr lang="ru-RU" b="1" i="1" dirty="0" smtClean="0"/>
              <a:t>продолжите его</a:t>
            </a:r>
            <a:endParaRPr lang="ru-RU" dirty="0"/>
          </a:p>
        </p:txBody>
      </p:sp>
      <p:pic>
        <p:nvPicPr>
          <p:cNvPr id="1026" name="Picture 2" descr="D:\ирина\аннимации\f258f1dd9653d983e019479f2cd466a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2357430"/>
            <a:ext cx="1800200" cy="225025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215206" y="428604"/>
            <a:ext cx="10615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 б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1+1=2; 1+2=3; 2+3=5; 3+5=8; 5+8=13; 8+13=21 </a:t>
            </a:r>
          </a:p>
          <a:p>
            <a:r>
              <a:rPr lang="ru-RU" b="1" dirty="0" smtClean="0"/>
              <a:t>Ответ: 21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91680" y="476672"/>
            <a:ext cx="57792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Правильный ответ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sz="6600" b="1" dirty="0" smtClean="0">
                <a:solidFill>
                  <a:srgbClr val="7030A0"/>
                </a:solidFill>
              </a:rPr>
              <a:t>Подведение итогов.</a:t>
            </a:r>
          </a:p>
        </p:txBody>
      </p:sp>
      <p:sp>
        <p:nvSpPr>
          <p:cNvPr id="31748" name="Rectangle 11"/>
          <p:cNvSpPr>
            <a:spLocks noGrp="1" noChangeArrowheads="1"/>
          </p:cNvSpPr>
          <p:nvPr>
            <p:ph type="body" sz="half" idx="2"/>
          </p:nvPr>
        </p:nvSpPr>
        <p:spPr>
          <a:xfrm>
            <a:off x="684213" y="2205038"/>
            <a:ext cx="7554912" cy="2105025"/>
          </a:xfrm>
        </p:spPr>
        <p:txBody>
          <a:bodyPr/>
          <a:lstStyle/>
          <a:p>
            <a:pPr eaLnBrk="1" hangingPunct="1"/>
            <a:endParaRPr lang="ru-RU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1124744"/>
            <a:ext cx="8593956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Вот закончилась игра,</a:t>
            </a:r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/>
            </a:r>
            <a:b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Результат узнать пора.</a:t>
            </a:r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/>
            </a:r>
            <a:b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Кто же лучше всех трудился</a:t>
            </a:r>
            <a:b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И в турнире отличился?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4098" name="Picture 2" descr="D:\ирина\аннимации\multfilm-202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4267200"/>
            <a:ext cx="3619500" cy="2590800"/>
          </a:xfrm>
          <a:prstGeom prst="rect">
            <a:avLst/>
          </a:prstGeom>
          <a:noFill/>
        </p:spPr>
      </p:pic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8" y="3571876"/>
            <a:ext cx="81439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Учитесь, дерзайте и Вас ждет успех!</a:t>
            </a:r>
            <a:endParaRPr lang="ru-RU" sz="5400" b="1" cap="none" spc="0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245914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Математика-царица всех наук!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Рисунок 5" descr="af810832f169e92ec573e72213555ad4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980728"/>
            <a:ext cx="3471862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 descr="D:\ирина\аннимации\multfilm-146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052736"/>
            <a:ext cx="2190750" cy="2628900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572008"/>
            <a:ext cx="8183880" cy="105156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idx="1"/>
          </p:nvPr>
        </p:nvSpPr>
        <p:spPr>
          <a:xfrm>
            <a:off x="539552" y="620688"/>
            <a:ext cx="8229600" cy="4525963"/>
          </a:xfrm>
          <a:gradFill rotWithShape="0">
            <a:gsLst>
              <a:gs pos="0">
                <a:srgbClr val="F3574B">
                  <a:gamma/>
                  <a:shade val="46275"/>
                  <a:invGamma/>
                </a:srgbClr>
              </a:gs>
              <a:gs pos="50000">
                <a:srgbClr val="F3574B"/>
              </a:gs>
              <a:gs pos="100000">
                <a:srgbClr val="F3574B">
                  <a:gamma/>
                  <a:shade val="46275"/>
                  <a:invGamma/>
                </a:srgbClr>
              </a:gs>
            </a:gsLst>
            <a:lin ang="5400000" scaled="1"/>
          </a:gradFill>
        </p:spPr>
        <p:txBody>
          <a:bodyPr/>
          <a:lstStyle/>
          <a:p>
            <a:pPr>
              <a:defRPr/>
            </a:pPr>
            <a:r>
              <a:rPr lang="ru-RU" sz="54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Спасибо  </a:t>
            </a:r>
            <a:r>
              <a:rPr lang="ru-RU" sz="5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Всем за </a:t>
            </a:r>
            <a:r>
              <a:rPr lang="ru-RU" sz="6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Игру </a:t>
            </a:r>
            <a:r>
              <a:rPr lang="ru-RU" sz="8800" dirty="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!</a:t>
            </a:r>
          </a:p>
          <a:p>
            <a:pPr>
              <a:defRPr/>
            </a:pPr>
            <a:r>
              <a:rPr lang="ru-RU" sz="6000" dirty="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Поздравляем</a:t>
            </a:r>
            <a:r>
              <a:rPr lang="ru-RU" sz="5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 победителей!</a:t>
            </a:r>
            <a:endParaRPr lang="ru-RU" sz="5400" dirty="0" smtClean="0">
              <a:solidFill>
                <a:schemeClr val="accent4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Monotype Corsiva" pitchFamily="66" charset="0"/>
            </a:endParaRPr>
          </a:p>
          <a:p>
            <a:pPr eaLnBrk="1" hangingPunct="1">
              <a:defRPr/>
            </a:pPr>
            <a:r>
              <a:rPr lang="ru-RU" sz="6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До </a:t>
            </a:r>
            <a:r>
              <a:rPr lang="ru-RU" sz="6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новых  </a:t>
            </a:r>
            <a:r>
              <a:rPr lang="ru-RU" sz="66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встреч !</a:t>
            </a:r>
            <a:endParaRPr lang="ru-RU" sz="66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026" name="Picture 2" descr="D:\ирина\аннимации\4a4be2712edf0c34101d950630afcab4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764704"/>
            <a:ext cx="1368152" cy="1357119"/>
          </a:xfrm>
          <a:prstGeom prst="rect">
            <a:avLst/>
          </a:prstGeom>
          <a:noFill/>
        </p:spPr>
      </p:pic>
      <p:pic>
        <p:nvPicPr>
          <p:cNvPr id="1027" name="Picture 3" descr="D:\ирина\аннимации\4a5f6e480a05e012744026e6010f737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4653136"/>
            <a:ext cx="1296144" cy="1587115"/>
          </a:xfrm>
          <a:prstGeom prst="rect">
            <a:avLst/>
          </a:prstGeom>
          <a:noFill/>
        </p:spPr>
      </p:pic>
      <p:pic>
        <p:nvPicPr>
          <p:cNvPr id="1028" name="Picture 4" descr="D:\ирина\аннимации\53994c37707466616c006cd0b4c6f909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15206" y="3429000"/>
            <a:ext cx="1247775" cy="1200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7" dur="1000" autoRev="1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animClr clrSpc="rgb" dir="cw">
                                      <p:cBhvr>
                                        <p:cTn id="28" dur="1000" autoRev="1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29" dur="1000" autoRev="1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1000" autoRev="1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32" dur="1000" autoRev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animClr clrSpc="rgb" dir="cw">
                                      <p:cBhvr>
                                        <p:cTn id="33" dur="1000" autoRev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34" dur="1000" autoRev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1000" autoRev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37" dur="1000" autoRev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animClr clrSpc="rgb" dir="cw">
                                      <p:cBhvr>
                                        <p:cTn id="38" dur="1000" autoRev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39" dur="1000" autoRev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1000" autoRev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42" dur="1000" autoRev="1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animClr clrSpc="rgb" dir="cw">
                                      <p:cBhvr>
                                        <p:cTn id="43" dur="1000" autoRev="1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44" dur="1000" autoRev="1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1000" autoRev="1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mph" presetSubtype="2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>
                                      <p:cBhvr override="childStyle">
                                        <p:cTn id="63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32B99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4" presetID="3" presetClass="emph" presetSubtype="2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>
                                      <p:cBhvr override="childStyle">
                                        <p:cTn id="65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32B99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6" presetID="3" presetClass="emph" presetSubtype="2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>
                                      <p:cBhvr override="childStyle">
                                        <p:cTn id="67" dur="2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32B99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mph" presetSubtype="2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>
                                      <p:cBhvr override="childStyle">
                                        <p:cTn id="71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 animBg="1"/>
      <p:bldP spid="6" grpId="1" build="allAtOnce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85786" y="857232"/>
            <a:ext cx="7772400" cy="1470025"/>
          </a:xfrm>
        </p:spPr>
        <p:txBody>
          <a:bodyPr/>
          <a:lstStyle/>
          <a:p>
            <a:r>
              <a:rPr lang="en-US" dirty="0" smtClean="0">
                <a:latin typeface="DejaVu Serif Condensed" pitchFamily="18" charset="0"/>
                <a:ea typeface="DejaVu Serif Condensed" pitchFamily="18" charset="0"/>
              </a:rPr>
              <a:t>I </a:t>
            </a:r>
            <a:r>
              <a:rPr lang="ru-RU" dirty="0" smtClean="0">
                <a:latin typeface="DejaVu Serif Condensed" pitchFamily="18" charset="0"/>
                <a:ea typeface="DejaVu Serif Condensed" pitchFamily="18" charset="0"/>
              </a:rPr>
              <a:t>этап </a:t>
            </a:r>
            <a:r>
              <a:rPr lang="ru-RU" smtClean="0">
                <a:latin typeface="DejaVu Serif Condensed" pitchFamily="18" charset="0"/>
                <a:ea typeface="DejaVu Serif Condensed" pitchFamily="18" charset="0"/>
              </a:rPr>
              <a:t>«Темница»</a:t>
            </a:r>
            <a:endParaRPr lang="ru-RU" dirty="0">
              <a:latin typeface="DejaVu Serif Condensed" pitchFamily="18" charset="0"/>
              <a:ea typeface="DejaVu Serif Condensed" pitchFamily="18" charset="0"/>
            </a:endParaRPr>
          </a:p>
        </p:txBody>
      </p:sp>
      <p:pic>
        <p:nvPicPr>
          <p:cNvPr id="2050" name="Picture 2" descr="D:\ирина\аннимации\multfilm-150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2060848"/>
            <a:ext cx="2381250" cy="418147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lum contrast="18000"/>
          </a:blip>
          <a:srcRect/>
          <a:stretch>
            <a:fillRect/>
          </a:stretch>
        </p:blipFill>
        <p:spPr bwMode="auto">
          <a:xfrm>
            <a:off x="467544" y="1628800"/>
            <a:ext cx="3735388" cy="1800225"/>
          </a:xfrm>
          <a:prstGeom prst="rect">
            <a:avLst/>
          </a:prstGeom>
          <a:noFill/>
          <a:ln w="76200">
            <a:solidFill>
              <a:schemeClr val="accent2"/>
            </a:solidFill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683568" y="404664"/>
            <a:ext cx="78004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Какое число пропущено?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>
            <a:lum contrast="18000"/>
          </a:blip>
          <a:srcRect l="5354"/>
          <a:stretch>
            <a:fillRect/>
          </a:stretch>
        </p:blipFill>
        <p:spPr bwMode="auto">
          <a:xfrm>
            <a:off x="4499992" y="1628800"/>
            <a:ext cx="3959225" cy="1846263"/>
          </a:xfrm>
          <a:prstGeom prst="rect">
            <a:avLst/>
          </a:prstGeom>
          <a:noFill/>
          <a:ln w="76200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 cstate="print">
            <a:lum contrast="18000"/>
          </a:blip>
          <a:srcRect/>
          <a:stretch>
            <a:fillRect/>
          </a:stretch>
        </p:blipFill>
        <p:spPr bwMode="auto">
          <a:xfrm>
            <a:off x="3419872" y="3861048"/>
            <a:ext cx="2017713" cy="1898650"/>
          </a:xfrm>
          <a:prstGeom prst="rect">
            <a:avLst/>
          </a:prstGeom>
          <a:solidFill>
            <a:srgbClr val="CCCCFF"/>
          </a:solidFill>
          <a:ln w="9525">
            <a:solidFill>
              <a:srgbClr val="CCCCFF"/>
            </a:solidFill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571604" y="3714752"/>
            <a:ext cx="10615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 б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500826" y="3786190"/>
            <a:ext cx="10615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 б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А) 9-4=5; 12-7=5    Ответ: 5</a:t>
            </a:r>
          </a:p>
          <a:p>
            <a:r>
              <a:rPr lang="ru-RU" b="1" dirty="0" smtClean="0"/>
              <a:t>Б) 14:2=7; 45:3=15 Ответ: 15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19672" y="332656"/>
            <a:ext cx="64931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Правильный ответ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ru-RU" smtClean="0"/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214422"/>
            <a:ext cx="8135938" cy="460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429520" y="4714884"/>
            <a:ext cx="106150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 б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r>
              <a:rPr lang="ru-RU" dirty="0" smtClean="0"/>
              <a:t>Арбуз весит 5 кг, 5х2=10 руб.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63688" y="404664"/>
            <a:ext cx="57792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Правильный ответ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Оксана\Рабочий стол\МАТЕМАТИК\Мат турнир для  5–6-х классов Остров Драконов\Копия 2.jpg"/>
          <p:cNvPicPr>
            <a:picLocks noChangeAspect="1" noChangeArrowheads="1"/>
          </p:cNvPicPr>
          <p:nvPr/>
        </p:nvPicPr>
        <p:blipFill>
          <a:blip r:embed="rId3" cstate="print"/>
          <a:srcRect l="891" t="38920"/>
          <a:stretch>
            <a:fillRect/>
          </a:stretch>
        </p:blipFill>
        <p:spPr bwMode="auto">
          <a:xfrm>
            <a:off x="0" y="1071522"/>
            <a:ext cx="9144000" cy="578647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00034" y="214290"/>
            <a:ext cx="84296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/>
              <a:t>Заполните пустые квадраты жильцами – геометрическими фигурами</a:t>
            </a:r>
            <a:endParaRPr lang="ru-RU" sz="2400" b="1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643834" y="142852"/>
            <a:ext cx="10615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4 б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718</TotalTime>
  <Words>616</Words>
  <Application>Microsoft Office PowerPoint</Application>
  <PresentationFormat>Экран (4:3)</PresentationFormat>
  <Paragraphs>126</Paragraphs>
  <Slides>37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Тема Office</vt:lpstr>
      <vt:lpstr>Математический турнир для учащихся 5–6-х классов "Остров Драконов“  </vt:lpstr>
      <vt:lpstr>Наш девиз: «Математика без границ»</vt:lpstr>
      <vt:lpstr>Слайд 3</vt:lpstr>
      <vt:lpstr>I этап «Темница»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II этап «Разбойники»</vt:lpstr>
      <vt:lpstr>Как сделать так, чтобы пустые и наполненные стаканы чередовались. Брать в руки можно только один стакан</vt:lpstr>
      <vt:lpstr>Правильный ответ</vt:lpstr>
      <vt:lpstr>Сколько на чертеже различных треугольников?</vt:lpstr>
      <vt:lpstr>Слайд 17</vt:lpstr>
      <vt:lpstr>III этап «Болото»</vt:lpstr>
      <vt:lpstr>Слайд 19</vt:lpstr>
      <vt:lpstr>Слайд 20</vt:lpstr>
      <vt:lpstr>5 5 5 5 = 3 5 5 5 5 = 4 5 5 5 5 = 5 5 5 5 5 = 6</vt:lpstr>
      <vt:lpstr>Правильный ответ</vt:lpstr>
      <vt:lpstr>Слайд 23</vt:lpstr>
      <vt:lpstr>Слайд 24</vt:lpstr>
      <vt:lpstr>На рисунке – Коля, Олег, Миша, Гриша и Боря. Миша  самый высокий,  выше Гриши, Олега и Коли. Олег стоит рядом с Колей и ниже его. Грише, чтобы дотянуться до выключателя, приходится подставлять скамеечку или просить помощи у старшего брата Олега. В каком порядке стоят мальчики?</vt:lpstr>
      <vt:lpstr>Правильный ответ</vt:lpstr>
      <vt:lpstr>Слайд 27</vt:lpstr>
      <vt:lpstr>Слайд 28</vt:lpstr>
      <vt:lpstr>IV этап «Замок»</vt:lpstr>
      <vt:lpstr>Запомни!</vt:lpstr>
      <vt:lpstr>Ответы записать </vt:lpstr>
      <vt:lpstr>Слайд 32</vt:lpstr>
      <vt:lpstr>Продолжите ряд</vt:lpstr>
      <vt:lpstr>Слайд 34</vt:lpstr>
      <vt:lpstr>Подведение итогов.</vt:lpstr>
      <vt:lpstr>Слайд 36</vt:lpstr>
      <vt:lpstr>Слайд 37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Математический турнир для учащихся 5–6-х классов "Остров Драконов" </dc:title>
  <cp:lastModifiedBy>hp</cp:lastModifiedBy>
  <cp:revision>144</cp:revision>
  <dcterms:modified xsi:type="dcterms:W3CDTF">2014-11-26T06:54:55Z</dcterms:modified>
</cp:coreProperties>
</file>