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90" r:id="rId6"/>
    <p:sldId id="303" r:id="rId7"/>
    <p:sldId id="297" r:id="rId8"/>
    <p:sldId id="304" r:id="rId9"/>
    <p:sldId id="263" r:id="rId10"/>
    <p:sldId id="305" r:id="rId11"/>
    <p:sldId id="289" r:id="rId12"/>
    <p:sldId id="306" r:id="rId13"/>
    <p:sldId id="264" r:id="rId14"/>
    <p:sldId id="266" r:id="rId15"/>
    <p:sldId id="280" r:id="rId16"/>
    <p:sldId id="292" r:id="rId17"/>
    <p:sldId id="307" r:id="rId18"/>
    <p:sldId id="268" r:id="rId19"/>
    <p:sldId id="294" r:id="rId20"/>
    <p:sldId id="308" r:id="rId21"/>
    <p:sldId id="271" r:id="rId22"/>
    <p:sldId id="283" r:id="rId23"/>
    <p:sldId id="296" r:id="rId24"/>
    <p:sldId id="309" r:id="rId25"/>
    <p:sldId id="272" r:id="rId26"/>
    <p:sldId id="284" r:id="rId27"/>
    <p:sldId id="295" r:id="rId28"/>
    <p:sldId id="310" r:id="rId29"/>
    <p:sldId id="273" r:id="rId30"/>
    <p:sldId id="298" r:id="rId31"/>
    <p:sldId id="300" r:id="rId32"/>
    <p:sldId id="311" r:id="rId33"/>
    <p:sldId id="302" r:id="rId34"/>
    <p:sldId id="312" r:id="rId35"/>
    <p:sldId id="301" r:id="rId36"/>
    <p:sldId id="288" r:id="rId37"/>
    <p:sldId id="31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4F185-AF9E-40A9-A5B5-084C054D692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5C2B-0EA8-4B54-9B8E-4253ACA60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5C2B-0EA8-4B54-9B8E-4253ACA600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5C2B-0EA8-4B54-9B8E-4253ACA600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5C2B-0EA8-4B54-9B8E-4253ACA600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Заполните пустые квадраты жильцами – геометрическими фигурами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5C2B-0EA8-4B54-9B8E-4253ACA600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Математический турнир для учащихся 5–6-х классов "Остров Драконов“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/>
            </a:r>
            <a:b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</a:br>
            <a:endParaRPr lang="ru-RU" sz="6000" i="1" dirty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1026" name="Picture 2" descr="C:\Documents and Settings\Оксана\Рабочий стол\Drak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86058"/>
            <a:ext cx="3872380" cy="388491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372200" y="5805264"/>
            <a:ext cx="18818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Школа №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 </a:t>
            </a:r>
          </a:p>
          <a:p>
            <a:pPr algn="ctr"/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Гайбатова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М.Н.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577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Правильный ответ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27784" y="2348880"/>
            <a:ext cx="3024336" cy="1872208"/>
            <a:chOff x="2627784" y="2348880"/>
            <a:chExt cx="3024336" cy="1872208"/>
          </a:xfrm>
        </p:grpSpPr>
        <p:sp>
          <p:nvSpPr>
            <p:cNvPr id="3" name="Овал 2"/>
            <p:cNvSpPr/>
            <p:nvPr/>
          </p:nvSpPr>
          <p:spPr>
            <a:xfrm>
              <a:off x="2627784" y="2348880"/>
              <a:ext cx="3024336" cy="18722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347864" y="2492896"/>
              <a:ext cx="1584176" cy="158417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04664"/>
            <a:ext cx="6187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Отгадайте ребусы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5643578"/>
            <a:ext cx="1428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 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48218" cy="15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83320"/>
            <a:ext cx="4176464" cy="165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4062126" cy="16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96952"/>
            <a:ext cx="4187289" cy="163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653136"/>
            <a:ext cx="4686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Ромб</a:t>
            </a:r>
          </a:p>
          <a:p>
            <a:r>
              <a:rPr lang="ru-RU" dirty="0" smtClean="0"/>
              <a:t>2. Угол</a:t>
            </a:r>
          </a:p>
          <a:p>
            <a:r>
              <a:rPr lang="ru-RU" dirty="0" smtClean="0"/>
              <a:t>3. Вершина</a:t>
            </a:r>
          </a:p>
          <a:p>
            <a:r>
              <a:rPr lang="ru-RU" dirty="0" smtClean="0"/>
              <a:t>4. Точка</a:t>
            </a:r>
          </a:p>
          <a:p>
            <a:r>
              <a:rPr lang="ru-RU" dirty="0" smtClean="0"/>
              <a:t>5. Модуль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6672"/>
            <a:ext cx="6493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Правильный ответ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этап «Разбойники»</a:t>
            </a:r>
            <a:endParaRPr lang="ru-RU" dirty="0"/>
          </a:p>
        </p:txBody>
      </p:sp>
      <p:pic>
        <p:nvPicPr>
          <p:cNvPr id="1026" name="Picture 2" descr="D:\ирина\аннимации\fd9de1394cf6b5176325a41b6070e0e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4"/>
            <a:ext cx="3600400" cy="28411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27146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Как сделать так, чтобы пустые и наполненные стаканы чередовались. Брать в руки можно только один стакан</a:t>
            </a:r>
            <a:endParaRPr lang="ru-RU" sz="3600" b="1" dirty="0">
              <a:latin typeface="Arial Narrow" pitchFamily="34" charset="0"/>
            </a:endParaRPr>
          </a:p>
        </p:txBody>
      </p:sp>
      <p:pic>
        <p:nvPicPr>
          <p:cNvPr id="3074" name="Picture 2" descr="C:\Documents and Settings\Оксана\Рабочий стол\МАТЕМАТИК\Мат турнир для  5–6-х классов Остров Драконов\Копия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8087360" cy="24402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572396" y="1857364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7772400" cy="1470025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28596" y="2000240"/>
            <a:ext cx="8087360" cy="3940407"/>
            <a:chOff x="428596" y="2000240"/>
            <a:chExt cx="8087360" cy="3940407"/>
          </a:xfrm>
        </p:grpSpPr>
        <p:pic>
          <p:nvPicPr>
            <p:cNvPr id="4" name="Picture 2" descr="C:\Documents and Settings\Оксана\Рабочий стол\МАТЕМАТИК\Мат турнир для  5–6-х классов Остров Драконов\Копия 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3500438"/>
              <a:ext cx="8087360" cy="244020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Выгнутая вверх стрелка 4"/>
            <p:cNvSpPr/>
            <p:nvPr/>
          </p:nvSpPr>
          <p:spPr>
            <a:xfrm>
              <a:off x="2786050" y="2000240"/>
              <a:ext cx="4214842" cy="200026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 на чертеже различных треугольников?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611188" y="2420938"/>
            <a:ext cx="3240087" cy="2151062"/>
          </a:xfrm>
          <a:noFill/>
          <a:ln w="76200">
            <a:solidFill>
              <a:schemeClr val="accent2"/>
            </a:solidFill>
          </a:ln>
        </p:spPr>
      </p:pic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600200"/>
            <a:ext cx="4824413" cy="452596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ru-RU" b="1" dirty="0" smtClean="0"/>
              <a:t>Часто знает и дошкольник,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Что такое треугольник.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А уж вам-то как не знать!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Но совсем другое дело: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Быстро, точно и умело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Треугольники считать.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Например, в фигуре этой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Сколько разных? Рассмотри!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Все внимательно исследуй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И по краю и внутри!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214950"/>
            <a:ext cx="1176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 б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32656"/>
            <a:ext cx="577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Правильный ответ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772816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470025"/>
          </a:xfrm>
        </p:spPr>
        <p:txBody>
          <a:bodyPr/>
          <a:lstStyle/>
          <a:p>
            <a:r>
              <a:rPr lang="en-US" dirty="0" smtClean="0"/>
              <a:t>III</a:t>
            </a:r>
            <a:r>
              <a:rPr lang="ru-RU" dirty="0" smtClean="0"/>
              <a:t> этап «Болото»</a:t>
            </a:r>
            <a:endParaRPr lang="ru-RU" dirty="0"/>
          </a:p>
        </p:txBody>
      </p:sp>
      <p:pic>
        <p:nvPicPr>
          <p:cNvPr id="3074" name="Picture 2" descr="D:\ирина\аннимации\multfilm-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76872"/>
            <a:ext cx="2520280" cy="3345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14282" y="500043"/>
            <a:ext cx="775179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600" b="1" dirty="0"/>
              <a:t>У Пончика на комбинезоне </a:t>
            </a:r>
          </a:p>
          <a:p>
            <a:r>
              <a:rPr lang="ru-RU" sz="3600" b="1" dirty="0"/>
              <a:t>17 карманов: </a:t>
            </a:r>
          </a:p>
          <a:p>
            <a:r>
              <a:rPr lang="ru-RU" sz="3600" b="1" dirty="0"/>
              <a:t>10 карманов спереди </a:t>
            </a:r>
          </a:p>
          <a:p>
            <a:r>
              <a:rPr lang="ru-RU" sz="3600" b="1" dirty="0"/>
              <a:t>остальные – сзади. </a:t>
            </a:r>
          </a:p>
          <a:p>
            <a:r>
              <a:rPr lang="ru-RU" sz="3600" b="1" dirty="0"/>
              <a:t>В передних карманах лежат</a:t>
            </a:r>
          </a:p>
          <a:p>
            <a:r>
              <a:rPr lang="ru-RU" sz="3600" b="1" dirty="0"/>
              <a:t> по 2 пончика, </a:t>
            </a:r>
          </a:p>
          <a:p>
            <a:r>
              <a:rPr lang="ru-RU" sz="3600" b="1" dirty="0"/>
              <a:t>а сзади – по 3. </a:t>
            </a:r>
          </a:p>
          <a:p>
            <a:r>
              <a:rPr lang="ru-RU" sz="3600" b="1" dirty="0"/>
              <a:t>Сколько всего пончиков </a:t>
            </a:r>
          </a:p>
          <a:p>
            <a:r>
              <a:rPr lang="ru-RU" sz="3600" b="1" dirty="0"/>
              <a:t>у Пончика? </a:t>
            </a:r>
          </a:p>
        </p:txBody>
      </p:sp>
      <p:pic>
        <p:nvPicPr>
          <p:cNvPr id="3076" name="Picture 6" descr="понч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76250"/>
            <a:ext cx="273685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86124"/>
            <a:ext cx="103028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786710" y="378619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rial Black" pitchFamily="34" charset="0"/>
              </a:rPr>
              <a:t>Наш девиз:</a:t>
            </a:r>
            <a:br>
              <a:rPr lang="ru-RU" i="1" dirty="0" smtClean="0">
                <a:latin typeface="Arial Black" pitchFamily="34" charset="0"/>
              </a:rPr>
            </a:br>
            <a:r>
              <a:rPr lang="ru-RU" i="1" dirty="0" smtClean="0">
                <a:latin typeface="Arial Black" pitchFamily="34" charset="0"/>
              </a:rPr>
              <a:t>«Математика без границ</a:t>
            </a:r>
            <a:r>
              <a:rPr lang="ru-RU" sz="5400" i="1" dirty="0" smtClean="0"/>
              <a:t>»</a:t>
            </a:r>
            <a:endParaRPr lang="ru-RU" sz="5400" i="1" dirty="0"/>
          </a:p>
        </p:txBody>
      </p:sp>
      <p:pic>
        <p:nvPicPr>
          <p:cNvPr id="2050" name="Picture 2" descr="C:\Documents and Settings\Оксана\Рабочий стол\4e6b5625370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785926"/>
            <a:ext cx="2857500" cy="4633924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accent1">
                <a:alpha val="0"/>
              </a:schemeClr>
            </a:solidFill>
          </a:ln>
        </p:spPr>
      </p:pic>
      <p:sp>
        <p:nvSpPr>
          <p:cNvPr id="8" name="Выноска-облако 7"/>
          <p:cNvSpPr/>
          <p:nvPr/>
        </p:nvSpPr>
        <p:spPr>
          <a:xfrm>
            <a:off x="0" y="3000372"/>
            <a:ext cx="6143668" cy="3214710"/>
          </a:xfrm>
          <a:prstGeom prst="cloudCallout">
            <a:avLst>
              <a:gd name="adj1" fmla="val 65440"/>
              <a:gd name="adj2" fmla="val -78507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80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Чтобы спорилось нужное дело,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Чтобы в жизни не знать неудач,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Мы в поход отправляемся смело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мир загадок и сложных задач.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беда, что идти далеко,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боимся, что путь будет труден.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Достижения крупные людям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Никогда не давались легко.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394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Правильный ответ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9888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785794"/>
            <a:ext cx="3643338" cy="542928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5 5 5 5 = 3</a:t>
            </a:r>
            <a:br>
              <a:rPr lang="ru-RU" sz="6000" dirty="0" smtClean="0"/>
            </a:br>
            <a:r>
              <a:rPr lang="ru-RU" sz="6000" dirty="0" smtClean="0"/>
              <a:t>5 5 5 5 = 4</a:t>
            </a:r>
            <a:br>
              <a:rPr lang="ru-RU" sz="6000" dirty="0" smtClean="0"/>
            </a:br>
            <a:r>
              <a:rPr lang="ru-RU" sz="6000" dirty="0" smtClean="0"/>
              <a:t>5 5 5 5 = 5</a:t>
            </a:r>
            <a:br>
              <a:rPr lang="ru-RU" sz="6000" dirty="0" smtClean="0"/>
            </a:br>
            <a:r>
              <a:rPr lang="ru-RU" sz="6000" dirty="0" smtClean="0"/>
              <a:t>5 5 5 5 = 6</a:t>
            </a:r>
            <a:endParaRPr lang="ru-RU" sz="6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86314" y="857232"/>
            <a:ext cx="3643338" cy="542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26982" y="898795"/>
            <a:ext cx="3643338" cy="5429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428604"/>
            <a:ext cx="5072066" cy="550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Вот задача не для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р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обких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Вычитай, дели и множь!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Плюсы ставь, а также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скобки!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+mj-lt"/>
                <a:ea typeface="+mj-ea"/>
                <a:cs typeface="+mj-cs"/>
              </a:rPr>
              <a:t>Верим,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к финишу придешь!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43834" y="21429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714488"/>
            <a:ext cx="6686552" cy="371477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(5 + 5 + 5) : 5 = 3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(5 * 5 – 5) : 5 = 4</a:t>
            </a:r>
          </a:p>
          <a:p>
            <a:r>
              <a:rPr lang="ru-RU" sz="5400" dirty="0" smtClean="0">
                <a:solidFill>
                  <a:schemeClr val="tx1"/>
                </a:solidFill>
              </a:rPr>
              <a:t> (5 – 5)* 5 + 5 = 5</a:t>
            </a:r>
          </a:p>
          <a:p>
            <a:r>
              <a:rPr lang="ru-RU" sz="5400" dirty="0" smtClean="0">
                <a:solidFill>
                  <a:schemeClr val="tx1"/>
                </a:solidFill>
              </a:rPr>
              <a:t>(5 * 5 + 5) : 5 = 6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600" b="1" dirty="0" smtClean="0"/>
              <a:t>Маша упросила медведя отнести бабушке с дедушкой пироги. Девочка весит 20 килограмм, каждый пирог – полкилограмма. Сколько пирогов надо вынуть Маше из короба, чтобы медведь не заметил разницы в весе, когда он понесет короб с девочкой бабушке и дедушке?</a:t>
            </a:r>
            <a:r>
              <a:rPr lang="ru-RU" sz="2800" dirty="0" smtClean="0"/>
              <a:t> 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9938" y="3933825"/>
            <a:ext cx="20240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715272" y="285728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577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Правильный ответ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77281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058152" cy="21431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На рисунке – Коля, Олег, Миша, Гриша и Боря. Миша  самый высокий</a:t>
            </a:r>
            <a:r>
              <a:rPr lang="ru-RU" sz="2400" b="1" smtClean="0"/>
              <a:t>,  </a:t>
            </a:r>
            <a:r>
              <a:rPr lang="ru-RU" sz="2400" b="1" dirty="0" smtClean="0"/>
              <a:t>выше Гриши, Олега и Коли. Олег стоит рядом с Колей и ниже его. Грише, чтобы дотянуться до выключателя, приходится подставлять скамеечку или просить помощи у старшего брата Олега.</a:t>
            </a:r>
            <a:br>
              <a:rPr lang="ru-RU" sz="2400" b="1" dirty="0" smtClean="0"/>
            </a:br>
            <a:r>
              <a:rPr lang="ru-RU" sz="2400" b="1" i="1" dirty="0" smtClean="0">
                <a:latin typeface="DejaVu Serif Condensed" pitchFamily="18" charset="0"/>
                <a:ea typeface="DejaVu Serif Condensed" pitchFamily="18" charset="0"/>
              </a:rPr>
              <a:t>В каком порядке стоят мальчики?</a:t>
            </a:r>
            <a:endParaRPr lang="ru-RU" sz="2400" b="1" i="1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71810"/>
            <a:ext cx="7572428" cy="35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000892" y="3214686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Миша, Боря, Олег, Коля, Гриша.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4525962"/>
          </a:xfrm>
        </p:spPr>
        <p:txBody>
          <a:bodyPr>
            <a:normAutofit fontScale="92500" lnSpcReduction="20000"/>
          </a:bodyPr>
          <a:lstStyle/>
          <a:p>
            <a:pPr marL="0" indent="14288" eaLnBrk="1" hangingPunct="1">
              <a:buFontTx/>
              <a:buNone/>
            </a:pPr>
            <a:r>
              <a:rPr lang="ru-RU" sz="4000" b="1" dirty="0" smtClean="0"/>
              <a:t>Когда </a:t>
            </a:r>
            <a:r>
              <a:rPr lang="ru-RU" sz="4000" b="1" dirty="0" err="1" smtClean="0"/>
              <a:t>Винни</a:t>
            </a:r>
            <a:r>
              <a:rPr lang="ru-RU" sz="4000" b="1" dirty="0" smtClean="0"/>
              <a:t> – Пух и Пятачок пришли в гости к Кролику, </a:t>
            </a:r>
            <a:r>
              <a:rPr lang="ru-RU" sz="4000" b="1" dirty="0" err="1" smtClean="0"/>
              <a:t>Винни</a:t>
            </a:r>
            <a:r>
              <a:rPr lang="ru-RU" sz="4000" b="1" dirty="0" smtClean="0"/>
              <a:t> – Пух съел 4 банки сгущенного молока и 8 банок меда. Кролик и Пятачок съели каждый по четверть того, что съел </a:t>
            </a:r>
            <a:r>
              <a:rPr lang="ru-RU" sz="4000" b="1" dirty="0" err="1" smtClean="0"/>
              <a:t>Винни</a:t>
            </a:r>
            <a:r>
              <a:rPr lang="ru-RU" sz="4000" b="1" dirty="0" smtClean="0"/>
              <a:t>. Сколько банок сгущенного молока было у Кролика, </a:t>
            </a:r>
          </a:p>
          <a:p>
            <a:pPr marL="0" indent="14288" eaLnBrk="1" hangingPunct="1">
              <a:buFontTx/>
              <a:buNone/>
            </a:pPr>
            <a:r>
              <a:rPr lang="ru-RU" sz="4000" b="1" dirty="0" smtClean="0"/>
              <a:t>если после ухода гостей ничего не осталось? 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3860800"/>
            <a:ext cx="13462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4286256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04664"/>
            <a:ext cx="577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Правильный ответ</a:t>
            </a:r>
            <a:endParaRPr lang="ru-RU" sz="5400" b="1" cap="none" spc="0" dirty="0">
              <a:ln>
                <a:prstDash val="solid"/>
              </a:ln>
              <a:solidFill>
                <a:schemeClr val="tx2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916832"/>
            <a:ext cx="2496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банок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/>
          <a:lstStyle/>
          <a:p>
            <a:r>
              <a:rPr lang="en-US" dirty="0" smtClean="0"/>
              <a:t>IV</a:t>
            </a:r>
            <a:r>
              <a:rPr lang="ru-RU" dirty="0" smtClean="0"/>
              <a:t> этап «Замок»</a:t>
            </a:r>
            <a:endParaRPr lang="ru-RU" dirty="0"/>
          </a:p>
        </p:txBody>
      </p:sp>
      <p:pic>
        <p:nvPicPr>
          <p:cNvPr id="1026" name="Picture 2" descr="C:\Documents and Settings\Оксана\Рабочий стол\остров драконов\witch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3821377" cy="275988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ксана\Рабочий стол\46706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3053">
            <a:off x="452193" y="646188"/>
            <a:ext cx="4572000" cy="3548063"/>
          </a:xfrm>
          <a:prstGeom prst="rect">
            <a:avLst/>
          </a:prstGeom>
          <a:noFill/>
        </p:spPr>
      </p:pic>
      <p:pic>
        <p:nvPicPr>
          <p:cNvPr id="3076" name="Picture 4" descr="C:\Documents and Settings\Оксана\Рабочий стол\cat137_4840b9a1991a7516ebe733dbd2d5e7d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71600">
            <a:off x="4490200" y="2495404"/>
            <a:ext cx="4419099" cy="3570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952 1.17361 L 3.05556E-6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-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547664" y="1916832"/>
            <a:ext cx="1440160" cy="151216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chemeClr val="folHlink"/>
                </a:solidFill>
              </a:rPr>
              <a:t>9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923928" y="1916832"/>
            <a:ext cx="1295400" cy="1439863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/>
              <a:t>4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940152" y="1916832"/>
            <a:ext cx="1296988" cy="1295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>
                <a:solidFill>
                  <a:schemeClr val="folHlink"/>
                </a:solidFill>
              </a:rPr>
              <a:t>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Ответы записать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3600" b="1" dirty="0" smtClean="0"/>
              <a:t>Вопросы: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/>
              <a:t> Найти сумму чисел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/>
              <a:t>Какое число записано в квадрате?</a:t>
            </a:r>
            <a:br>
              <a:rPr lang="ru-RU" sz="2800" b="1" i="1" dirty="0" smtClean="0"/>
            </a:br>
            <a:endParaRPr lang="ru-RU" sz="2800" b="1" i="1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/>
              <a:t>- Каким цветом нарисован круг?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ru-RU" sz="2800" b="1" i="1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/>
              <a:t>- В какой фигуре записано число 9?</a:t>
            </a:r>
            <a:br>
              <a:rPr lang="ru-RU" sz="2800" b="1" i="1" dirty="0" smtClean="0"/>
            </a:br>
            <a:endParaRPr lang="ru-RU" sz="2800" b="1" i="1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800" b="1" i="1" dirty="0" smtClean="0"/>
              <a:t>- Какая фигура стоит последней?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785794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1. 16</a:t>
            </a:r>
          </a:p>
          <a:p>
            <a:r>
              <a:rPr lang="ru-RU" b="1" dirty="0" smtClean="0"/>
              <a:t>2. 9</a:t>
            </a:r>
          </a:p>
          <a:p>
            <a:r>
              <a:rPr lang="ru-RU" b="1" dirty="0" smtClean="0"/>
              <a:t>3. зеленый</a:t>
            </a:r>
          </a:p>
          <a:p>
            <a:r>
              <a:rPr lang="ru-RU" b="1" dirty="0" smtClean="0"/>
              <a:t>4. квадрат</a:t>
            </a:r>
          </a:p>
          <a:p>
            <a:r>
              <a:rPr lang="ru-RU" b="1" dirty="0" smtClean="0"/>
              <a:t>5. треугольник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04664"/>
            <a:ext cx="577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Правильный ответ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ряд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Задан ряд чисел: 1,</a:t>
            </a:r>
            <a:r>
              <a:rPr lang="ru-RU" b="1" i="1" dirty="0" smtClean="0">
                <a:solidFill>
                  <a:schemeClr val="tx2"/>
                </a:solidFill>
              </a:rPr>
              <a:t>1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chemeClr val="accent5"/>
                </a:solidFill>
              </a:rPr>
              <a:t>2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chemeClr val="accent2"/>
                </a:solidFill>
              </a:rPr>
              <a:t>3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7030A0"/>
                </a:solidFill>
              </a:rPr>
              <a:t>5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FF0000"/>
                </a:solidFill>
              </a:rPr>
              <a:t>8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00B050"/>
                </a:solidFill>
              </a:rPr>
              <a:t>13</a:t>
            </a:r>
            <a:r>
              <a:rPr lang="ru-RU" b="1" i="1" dirty="0" smtClean="0"/>
              <a:t>…, </a:t>
            </a:r>
            <a:endParaRPr lang="en-US" b="1" i="1" dirty="0" smtClean="0"/>
          </a:p>
          <a:p>
            <a:r>
              <a:rPr lang="ru-RU" b="1" i="1" dirty="0" smtClean="0"/>
              <a:t>продолжите его</a:t>
            </a:r>
            <a:endParaRPr lang="ru-RU" dirty="0"/>
          </a:p>
        </p:txBody>
      </p:sp>
      <p:pic>
        <p:nvPicPr>
          <p:cNvPr id="1026" name="Picture 2" descr="D:\ирина\аннимации\f258f1dd9653d983e019479f2cd466a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357430"/>
            <a:ext cx="1800200" cy="2250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215206" y="428604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1+1=2; 1+2=3; 2+3=5; 3+5=8; 5+8=13; 8+13=21 </a:t>
            </a:r>
          </a:p>
          <a:p>
            <a:r>
              <a:rPr lang="ru-RU" b="1" dirty="0" smtClean="0"/>
              <a:t>Ответ: 21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76672"/>
            <a:ext cx="577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Правильный ответ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6600" b="1" dirty="0" smtClean="0">
                <a:solidFill>
                  <a:srgbClr val="7030A0"/>
                </a:solidFill>
              </a:rPr>
              <a:t>Подведение итогов.</a:t>
            </a:r>
          </a:p>
        </p:txBody>
      </p:sp>
      <p:sp>
        <p:nvSpPr>
          <p:cNvPr id="31748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2205038"/>
            <a:ext cx="7554912" cy="21050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5939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Вот закончилась игра,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 узнать пора.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Кто же лучше всех трудился</a:t>
            </a:r>
            <a:b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И в турнире отличился?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ирина\аннимации\multfilm-2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67200"/>
            <a:ext cx="3619500" cy="25908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876"/>
            <a:ext cx="81439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Учитесь, дерзайте и Вас ждет успех!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591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Математика-царица всех наук!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af810832f169e92ec573e72213555ad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4718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ирина\аннимации\multfilm-1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219075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539552" y="620688"/>
            <a:ext cx="8229600" cy="4525963"/>
          </a:xfrm>
          <a:gradFill rotWithShape="0">
            <a:gsLst>
              <a:gs pos="0">
                <a:srgbClr val="F3574B">
                  <a:gamma/>
                  <a:shade val="46275"/>
                  <a:invGamma/>
                </a:srgbClr>
              </a:gs>
              <a:gs pos="50000">
                <a:srgbClr val="F3574B"/>
              </a:gs>
              <a:gs pos="100000">
                <a:srgbClr val="F3574B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 </a:t>
            </a: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Всем за </a:t>
            </a: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Игру </a:t>
            </a:r>
            <a:r>
              <a:rPr lang="ru-RU" sz="8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!</a:t>
            </a:r>
          </a:p>
          <a:p>
            <a:pPr>
              <a:defRPr/>
            </a:pPr>
            <a:r>
              <a:rPr lang="ru-RU" sz="6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Поздравляем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победителей!</a:t>
            </a:r>
            <a:endParaRPr lang="ru-RU" sz="54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До </a:t>
            </a: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новых  </a:t>
            </a:r>
            <a:r>
              <a:rPr lang="ru-RU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встреч !</a:t>
            </a:r>
            <a:endParaRPr lang="ru-RU" sz="6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D:\ирина\аннимации\4a4be2712edf0c34101d950630afcab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764704"/>
            <a:ext cx="1368152" cy="1357119"/>
          </a:xfrm>
          <a:prstGeom prst="rect">
            <a:avLst/>
          </a:prstGeom>
          <a:noFill/>
        </p:spPr>
      </p:pic>
      <p:pic>
        <p:nvPicPr>
          <p:cNvPr id="1027" name="Picture 3" descr="D:\ирина\аннимации\4a5f6e480a05e012744026e6010f73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653136"/>
            <a:ext cx="1296144" cy="1587115"/>
          </a:xfrm>
          <a:prstGeom prst="rect">
            <a:avLst/>
          </a:prstGeom>
          <a:noFill/>
        </p:spPr>
      </p:pic>
      <p:pic>
        <p:nvPicPr>
          <p:cNvPr id="1028" name="Picture 4" descr="D:\ирина\аннимации\53994c37707466616c006cd0b4c6f9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429000"/>
            <a:ext cx="12477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100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10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10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39" dur="10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autoRev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4" dur="10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B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B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2B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DejaVu Serif Condensed" pitchFamily="18" charset="0"/>
                <a:ea typeface="DejaVu Serif Condensed" pitchFamily="18" charset="0"/>
              </a:rPr>
              <a:t>I </a:t>
            </a:r>
            <a:r>
              <a:rPr lang="ru-RU" dirty="0" smtClean="0">
                <a:latin typeface="DejaVu Serif Condensed" pitchFamily="18" charset="0"/>
                <a:ea typeface="DejaVu Serif Condensed" pitchFamily="18" charset="0"/>
              </a:rPr>
              <a:t>этап </a:t>
            </a:r>
            <a:r>
              <a:rPr lang="ru-RU" smtClean="0">
                <a:latin typeface="DejaVu Serif Condensed" pitchFamily="18" charset="0"/>
                <a:ea typeface="DejaVu Serif Condensed" pitchFamily="18" charset="0"/>
              </a:rPr>
              <a:t>«Темница»</a:t>
            </a:r>
            <a:endParaRPr lang="ru-RU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2050" name="Picture 2" descr="D:\ирина\аннимации\multfilm-1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2381250" cy="4181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467544" y="1628800"/>
            <a:ext cx="3735388" cy="18002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404664"/>
            <a:ext cx="7800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Какое число пропущено?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5354"/>
          <a:stretch>
            <a:fillRect/>
          </a:stretch>
        </p:blipFill>
        <p:spPr bwMode="auto">
          <a:xfrm>
            <a:off x="4499992" y="1628800"/>
            <a:ext cx="3959225" cy="1846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3419872" y="3861048"/>
            <a:ext cx="2017713" cy="1898650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3714752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3786190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А) 9-4=5; 12-7=5    Ответ: 5</a:t>
            </a:r>
          </a:p>
          <a:p>
            <a:r>
              <a:rPr lang="ru-RU" b="1" dirty="0" smtClean="0"/>
              <a:t>Б) 14:2=7; 45:3=15 Ответ: 15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32656"/>
            <a:ext cx="6493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Правильный ответ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359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29520" y="4714884"/>
            <a:ext cx="10615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Арбуз весит 5 кг, 5х2=10 руб.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4664"/>
            <a:ext cx="577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Правильный ответ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Оксана\Рабочий стол\МАТЕМАТИК\Мат турнир для  5–6-х классов Остров Драконов\Копия 2.jpg"/>
          <p:cNvPicPr>
            <a:picLocks noChangeAspect="1" noChangeArrowheads="1"/>
          </p:cNvPicPr>
          <p:nvPr/>
        </p:nvPicPr>
        <p:blipFill>
          <a:blip r:embed="rId3" cstate="print"/>
          <a:srcRect l="891" t="38920"/>
          <a:stretch>
            <a:fillRect/>
          </a:stretch>
        </p:blipFill>
        <p:spPr bwMode="auto">
          <a:xfrm>
            <a:off x="0" y="1071522"/>
            <a:ext cx="9144000" cy="57864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Заполните пустые квадраты жильцами – геометрическими фигурами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43834" y="142852"/>
            <a:ext cx="1061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 б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616</Words>
  <Application>Microsoft Office PowerPoint</Application>
  <PresentationFormat>Экран (4:3)</PresentationFormat>
  <Paragraphs>126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Математический турнир для учащихся 5–6-х классов "Остров Драконов“  </vt:lpstr>
      <vt:lpstr>Наш девиз: «Математика без границ»</vt:lpstr>
      <vt:lpstr>Слайд 3</vt:lpstr>
      <vt:lpstr>I этап «Темница»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II этап «Разбойники»</vt:lpstr>
      <vt:lpstr>Как сделать так, чтобы пустые и наполненные стаканы чередовались. Брать в руки можно только один стакан</vt:lpstr>
      <vt:lpstr>Правильный ответ</vt:lpstr>
      <vt:lpstr>Сколько на чертеже различных треугольников?</vt:lpstr>
      <vt:lpstr>Слайд 17</vt:lpstr>
      <vt:lpstr>III этап «Болото»</vt:lpstr>
      <vt:lpstr>Слайд 19</vt:lpstr>
      <vt:lpstr>Слайд 20</vt:lpstr>
      <vt:lpstr>5 5 5 5 = 3 5 5 5 5 = 4 5 5 5 5 = 5 5 5 5 5 = 6</vt:lpstr>
      <vt:lpstr>Правильный ответ</vt:lpstr>
      <vt:lpstr>Слайд 23</vt:lpstr>
      <vt:lpstr>Слайд 24</vt:lpstr>
      <vt:lpstr>На рисунке – Коля, Олег, Миша, Гриша и Боря. Миша  самый высокий,  выше Гриши, Олега и Коли. Олег стоит рядом с Колей и ниже его. Грише, чтобы дотянуться до выключателя, приходится подставлять скамеечку или просить помощи у старшего брата Олега. В каком порядке стоят мальчики?</vt:lpstr>
      <vt:lpstr>Правильный ответ</vt:lpstr>
      <vt:lpstr>Слайд 27</vt:lpstr>
      <vt:lpstr>Слайд 28</vt:lpstr>
      <vt:lpstr>IV этап «Замок»</vt:lpstr>
      <vt:lpstr>Запомни!</vt:lpstr>
      <vt:lpstr>Ответы записать </vt:lpstr>
      <vt:lpstr>Слайд 32</vt:lpstr>
      <vt:lpstr>Продолжите ряд</vt:lpstr>
      <vt:lpstr>Слайд 34</vt:lpstr>
      <vt:lpstr>Подведение итогов.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турнир для учащихся 5–6-х классов "Остров Драконов" </dc:title>
  <cp:lastModifiedBy>hp</cp:lastModifiedBy>
  <cp:revision>144</cp:revision>
  <dcterms:modified xsi:type="dcterms:W3CDTF">2014-11-26T06:54:55Z</dcterms:modified>
</cp:coreProperties>
</file>