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58" r:id="rId3"/>
    <p:sldId id="256" r:id="rId4"/>
    <p:sldId id="260" r:id="rId5"/>
    <p:sldId id="262" r:id="rId6"/>
    <p:sldId id="264" r:id="rId7"/>
    <p:sldId id="268" r:id="rId8"/>
    <p:sldId id="270" r:id="rId9"/>
    <p:sldId id="263" r:id="rId10"/>
    <p:sldId id="261" r:id="rId11"/>
    <p:sldId id="265" r:id="rId12"/>
    <p:sldId id="266" r:id="rId13"/>
    <p:sldId id="267" r:id="rId14"/>
    <p:sldId id="271" r:id="rId15"/>
    <p:sldId id="272" r:id="rId16"/>
    <p:sldId id="276" r:id="rId17"/>
    <p:sldId id="277" r:id="rId18"/>
    <p:sldId id="279" r:id="rId19"/>
    <p:sldId id="280" r:id="rId20"/>
    <p:sldId id="281" r:id="rId21"/>
    <p:sldId id="283" r:id="rId22"/>
    <p:sldId id="284" r:id="rId23"/>
    <p:sldId id="286" r:id="rId24"/>
    <p:sldId id="287" r:id="rId25"/>
    <p:sldId id="288" r:id="rId26"/>
    <p:sldId id="289" r:id="rId27"/>
    <p:sldId id="290" r:id="rId28"/>
    <p:sldId id="293" r:id="rId29"/>
    <p:sldId id="294" r:id="rId30"/>
    <p:sldId id="296" r:id="rId31"/>
    <p:sldId id="297" r:id="rId32"/>
    <p:sldId id="299" r:id="rId33"/>
    <p:sldId id="300" r:id="rId34"/>
    <p:sldId id="306" r:id="rId35"/>
    <p:sldId id="322" r:id="rId36"/>
    <p:sldId id="318" r:id="rId37"/>
    <p:sldId id="316" r:id="rId38"/>
    <p:sldId id="333" r:id="rId39"/>
    <p:sldId id="334" r:id="rId40"/>
    <p:sldId id="298" r:id="rId41"/>
    <p:sldId id="295" r:id="rId42"/>
    <p:sldId id="303" r:id="rId43"/>
    <p:sldId id="305" r:id="rId44"/>
    <p:sldId id="308" r:id="rId45"/>
    <p:sldId id="317" r:id="rId46"/>
    <p:sldId id="285" r:id="rId47"/>
    <p:sldId id="324" r:id="rId48"/>
    <p:sldId id="302" r:id="rId49"/>
    <p:sldId id="321" r:id="rId50"/>
    <p:sldId id="335" r:id="rId51"/>
    <p:sldId id="336" r:id="rId52"/>
    <p:sldId id="337" r:id="rId53"/>
    <p:sldId id="311" r:id="rId54"/>
    <p:sldId id="339" r:id="rId55"/>
    <p:sldId id="338" r:id="rId56"/>
    <p:sldId id="341" r:id="rId57"/>
    <p:sldId id="34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1E"/>
    <a:srgbClr val="FFFF00"/>
    <a:srgbClr val="F9DD33"/>
    <a:srgbClr val="FF9900"/>
    <a:srgbClr val="B80000"/>
    <a:srgbClr val="960000"/>
    <a:srgbClr val="680000"/>
    <a:srgbClr val="00602B"/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>
        <p:scale>
          <a:sx n="70" d="100"/>
          <a:sy n="70" d="100"/>
        </p:scale>
        <p:origin x="-138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6.xml"/><Relationship Id="rId18" Type="http://schemas.openxmlformats.org/officeDocument/2006/relationships/slide" Target="slide33.xml"/><Relationship Id="rId26" Type="http://schemas.openxmlformats.org/officeDocument/2006/relationships/slide" Target="slide13.xml"/><Relationship Id="rId39" Type="http://schemas.openxmlformats.org/officeDocument/2006/relationships/slide" Target="slide32.xml"/><Relationship Id="rId3" Type="http://schemas.openxmlformats.org/officeDocument/2006/relationships/slide" Target="slide4.xml"/><Relationship Id="rId21" Type="http://schemas.openxmlformats.org/officeDocument/2006/relationships/slide" Target="slide34.xml"/><Relationship Id="rId34" Type="http://schemas.openxmlformats.org/officeDocument/2006/relationships/slide" Target="slide26.xml"/><Relationship Id="rId42" Type="http://schemas.openxmlformats.org/officeDocument/2006/relationships/slide" Target="slide48.xml"/><Relationship Id="rId47" Type="http://schemas.openxmlformats.org/officeDocument/2006/relationships/image" Target="../media/image5.jpeg"/><Relationship Id="rId7" Type="http://schemas.openxmlformats.org/officeDocument/2006/relationships/slide" Target="slide53.xml"/><Relationship Id="rId12" Type="http://schemas.openxmlformats.org/officeDocument/2006/relationships/slide" Target="slide37.xml"/><Relationship Id="rId17" Type="http://schemas.openxmlformats.org/officeDocument/2006/relationships/slide" Target="slide42.xml"/><Relationship Id="rId25" Type="http://schemas.openxmlformats.org/officeDocument/2006/relationships/slide" Target="slide10.xml"/><Relationship Id="rId33" Type="http://schemas.openxmlformats.org/officeDocument/2006/relationships/slide" Target="slide22.xml"/><Relationship Id="rId38" Type="http://schemas.openxmlformats.org/officeDocument/2006/relationships/slide" Target="slide49.xml"/><Relationship Id="rId46" Type="http://schemas.openxmlformats.org/officeDocument/2006/relationships/slide" Target="slide54.xml"/><Relationship Id="rId2" Type="http://schemas.openxmlformats.org/officeDocument/2006/relationships/image" Target="../media/image3.jpeg"/><Relationship Id="rId16" Type="http://schemas.openxmlformats.org/officeDocument/2006/relationships/slide" Target="slide8.xml"/><Relationship Id="rId20" Type="http://schemas.openxmlformats.org/officeDocument/2006/relationships/slide" Target="slide39.xml"/><Relationship Id="rId29" Type="http://schemas.openxmlformats.org/officeDocument/2006/relationships/slide" Target="slide28.xml"/><Relationship Id="rId41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45.xml"/><Relationship Id="rId24" Type="http://schemas.openxmlformats.org/officeDocument/2006/relationships/slide" Target="slide18.xml"/><Relationship Id="rId32" Type="http://schemas.openxmlformats.org/officeDocument/2006/relationships/slide" Target="slide50.xml"/><Relationship Id="rId37" Type="http://schemas.openxmlformats.org/officeDocument/2006/relationships/slide" Target="slide36.xml"/><Relationship Id="rId40" Type="http://schemas.openxmlformats.org/officeDocument/2006/relationships/slide" Target="slide38.xml"/><Relationship Id="rId45" Type="http://schemas.openxmlformats.org/officeDocument/2006/relationships/image" Target="../media/image4.gif"/><Relationship Id="rId5" Type="http://schemas.openxmlformats.org/officeDocument/2006/relationships/slide" Target="slide7.xml"/><Relationship Id="rId15" Type="http://schemas.openxmlformats.org/officeDocument/2006/relationships/slide" Target="slide44.xml"/><Relationship Id="rId23" Type="http://schemas.openxmlformats.org/officeDocument/2006/relationships/slide" Target="slide46.xml"/><Relationship Id="rId28" Type="http://schemas.openxmlformats.org/officeDocument/2006/relationships/slide" Target="slide11.xml"/><Relationship Id="rId36" Type="http://schemas.openxmlformats.org/officeDocument/2006/relationships/slide" Target="slide15.xml"/><Relationship Id="rId10" Type="http://schemas.openxmlformats.org/officeDocument/2006/relationships/slide" Target="slide25.xml"/><Relationship Id="rId19" Type="http://schemas.openxmlformats.org/officeDocument/2006/relationships/slide" Target="slide30.xml"/><Relationship Id="rId31" Type="http://schemas.openxmlformats.org/officeDocument/2006/relationships/slide" Target="slide14.xml"/><Relationship Id="rId44" Type="http://schemas.openxmlformats.org/officeDocument/2006/relationships/slide" Target="slide27.xml"/><Relationship Id="rId4" Type="http://schemas.openxmlformats.org/officeDocument/2006/relationships/slide" Target="slide41.xml"/><Relationship Id="rId9" Type="http://schemas.openxmlformats.org/officeDocument/2006/relationships/slide" Target="slide9.xml"/><Relationship Id="rId14" Type="http://schemas.openxmlformats.org/officeDocument/2006/relationships/slide" Target="slide40.xml"/><Relationship Id="rId22" Type="http://schemas.openxmlformats.org/officeDocument/2006/relationships/slide" Target="slide20.xml"/><Relationship Id="rId27" Type="http://schemas.openxmlformats.org/officeDocument/2006/relationships/slide" Target="slide52.xml"/><Relationship Id="rId30" Type="http://schemas.openxmlformats.org/officeDocument/2006/relationships/slide" Target="slide35.xml"/><Relationship Id="rId35" Type="http://schemas.openxmlformats.org/officeDocument/2006/relationships/slide" Target="slide51.xml"/><Relationship Id="rId43" Type="http://schemas.openxmlformats.org/officeDocument/2006/relationships/slide" Target="slide17.xml"/><Relationship Id="rId48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7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10" Type="http://schemas.openxmlformats.org/officeDocument/2006/relationships/image" Target="../media/image40.jpeg"/><Relationship Id="rId4" Type="http://schemas.openxmlformats.org/officeDocument/2006/relationships/image" Target="../media/image38.jpeg"/><Relationship Id="rId9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byereality.org/wp-content/uploads/2011/05/break3.jpg" TargetMode="External"/><Relationship Id="rId13" Type="http://schemas.openxmlformats.org/officeDocument/2006/relationships/hyperlink" Target="http://animecode.ru/uploads/posts/2010-07/1280203511_clo.jpg" TargetMode="External"/><Relationship Id="rId18" Type="http://schemas.openxmlformats.org/officeDocument/2006/relationships/hyperlink" Target="http://sammlers.ru/Coins/Russia/2010/50-kop-2010.jpg" TargetMode="External"/><Relationship Id="rId26" Type="http://schemas.openxmlformats.org/officeDocument/2006/relationships/hyperlink" Target="http://tea-butik.tomsk.ru/upload/page/komp/1/e3820f0f337bfc48e479c3edc5bbed15.jpeg" TargetMode="External"/><Relationship Id="rId3" Type="http://schemas.openxmlformats.org/officeDocument/2006/relationships/hyperlink" Target="http://shkolazhizni.ru/img/content/i91/91966_or.jpg" TargetMode="External"/><Relationship Id="rId21" Type="http://schemas.openxmlformats.org/officeDocument/2006/relationships/hyperlink" Target="http://www.xsp.ru/other/imgnews/20090726.jpg" TargetMode="External"/><Relationship Id="rId7" Type="http://schemas.openxmlformats.org/officeDocument/2006/relationships/hyperlink" Target="http://coolbusinessideas.info/wp-content/a442d730eb5f6d40cc5748e8cf39aae1.jpg" TargetMode="External"/><Relationship Id="rId12" Type="http://schemas.openxmlformats.org/officeDocument/2006/relationships/hyperlink" Target="http://irinasamarina.ru/wp-content/uploads/2011/03/procent.jpg" TargetMode="External"/><Relationship Id="rId17" Type="http://schemas.openxmlformats.org/officeDocument/2006/relationships/hyperlink" Target="http://new.monetshop.ru/images/2/lot-116962-1.jpg" TargetMode="External"/><Relationship Id="rId25" Type="http://schemas.openxmlformats.org/officeDocument/2006/relationships/hyperlink" Target="http://img.spim.ru/borovichi/bed/color/olha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24aul.ru/photo/411/2055365_220x165.jpg" TargetMode="External"/><Relationship Id="rId20" Type="http://schemas.openxmlformats.org/officeDocument/2006/relationships/hyperlink" Target="http://dmitriklimov.com/wp-content/uploads/2009/09/&#1057;&#1074;&#1080;&#1085;&#1100;&#1103;_&#1082;&#1086;&#1087;&#1080;&#1083;&#1082;&#1072;.jpg" TargetMode="External"/><Relationship Id="rId29" Type="http://schemas.openxmlformats.org/officeDocument/2006/relationships/hyperlink" Target="http://www.1stroitelny.kz/img/show/type/good/size/500x500/id/4fc597d5ac79594b4b0009f7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.diary.ru/userdir/6/3/0/3/630337/32923699.jpg" TargetMode="External"/><Relationship Id="rId11" Type="http://schemas.openxmlformats.org/officeDocument/2006/relationships/hyperlink" Target="http://www.litsovet.ru/images/galleries/8828/10681/503bc6b5.jpg" TargetMode="External"/><Relationship Id="rId24" Type="http://schemas.openxmlformats.org/officeDocument/2006/relationships/hyperlink" Target="http://photos.streamphoto.ru/9/9/8/d336edb1bbd47a2590ea22da583e9899.jpg" TargetMode="External"/><Relationship Id="rId5" Type="http://schemas.openxmlformats.org/officeDocument/2006/relationships/hyperlink" Target="http://napoleon1unifo.narod.ru/photo116.jpg" TargetMode="External"/><Relationship Id="rId15" Type="http://schemas.openxmlformats.org/officeDocument/2006/relationships/hyperlink" Target="http://s41.radikal.ru/i093/0810/00/b890abd788da.png" TargetMode="External"/><Relationship Id="rId23" Type="http://schemas.openxmlformats.org/officeDocument/2006/relationships/hyperlink" Target="http://neudoff.net/blog/wp-content/uploads/2011/01/chto-skazal-starik.jpg" TargetMode="External"/><Relationship Id="rId28" Type="http://schemas.openxmlformats.org/officeDocument/2006/relationships/hyperlink" Target="http://s11.radikal.ru/i183/0912/06/79463f4cd4ac.png" TargetMode="External"/><Relationship Id="rId10" Type="http://schemas.openxmlformats.org/officeDocument/2006/relationships/hyperlink" Target="http://tanat.info/upload/blogs/63cead2ec500ed3fccf2152e0488c88b.jpg" TargetMode="External"/><Relationship Id="rId19" Type="http://schemas.openxmlformats.org/officeDocument/2006/relationships/hyperlink" Target="http://www.stihi.ru/pics/2012/06/07/2484.jpg" TargetMode="External"/><Relationship Id="rId4" Type="http://schemas.openxmlformats.org/officeDocument/2006/relationships/hyperlink" Target="http://artnow.ru/img/321000/321933.jpg" TargetMode="External"/><Relationship Id="rId9" Type="http://schemas.openxmlformats.org/officeDocument/2006/relationships/hyperlink" Target="http://medprom.ru/medprom/mpp_0002123" TargetMode="External"/><Relationship Id="rId14" Type="http://schemas.openxmlformats.org/officeDocument/2006/relationships/hyperlink" Target="http://zooclub.ru/attach/fotogal/clip/horses/17.jpg" TargetMode="External"/><Relationship Id="rId22" Type="http://schemas.openxmlformats.org/officeDocument/2006/relationships/hyperlink" Target="http://lenagold.narod.ru/fon/clipart/s/stak/stak08.png" TargetMode="External"/><Relationship Id="rId27" Type="http://schemas.openxmlformats.org/officeDocument/2006/relationships/hyperlink" Target="http://etimer.ru/ovotshi/limon.jpg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.xvatit.com/images/b/be/20-6.05-1.jpg" TargetMode="External"/><Relationship Id="rId13" Type="http://schemas.openxmlformats.org/officeDocument/2006/relationships/hyperlink" Target="http://www.privateers.ru/images/stories/ships/prince_royal03.jpg" TargetMode="External"/><Relationship Id="rId3" Type="http://schemas.openxmlformats.org/officeDocument/2006/relationships/hyperlink" Target="http://os1.i.ua/3/1/9168558_809e2635.jpg" TargetMode="External"/><Relationship Id="rId7" Type="http://schemas.openxmlformats.org/officeDocument/2006/relationships/hyperlink" Target="http://railwayz.info/travelz/images/ukraine0/14.jpg" TargetMode="External"/><Relationship Id="rId12" Type="http://schemas.openxmlformats.org/officeDocument/2006/relationships/hyperlink" Target="http://landofart.ru/clipart/piratskiy-korabl-v-png" TargetMode="External"/><Relationship Id="rId17" Type="http://schemas.openxmlformats.org/officeDocument/2006/relationships/hyperlink" Target="http://productart.ru/userfiles/shop/1137_srazhenie-u-mysa-kaliakriya-3.jpe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sailing-ships.ru/page/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kakprosto.ru/articles/201104/article_75_3b45d92c4226de337f825c0dbdece53c1303715303.jpg" TargetMode="External"/><Relationship Id="rId11" Type="http://schemas.openxmlformats.org/officeDocument/2006/relationships/hyperlink" Target="http://www.ivanivanich.ru/img/disc19/97_catalog.gif" TargetMode="External"/><Relationship Id="rId5" Type="http://schemas.openxmlformats.org/officeDocument/2006/relationships/hyperlink" Target="http://lenagold.narod.ru/fon/clipart/g/goroh/goroh101.png" TargetMode="External"/><Relationship Id="rId15" Type="http://schemas.openxmlformats.org/officeDocument/2006/relationships/hyperlink" Target="http://sailing-ships.ru/military-history/navarinskoe-srazhenie.html" TargetMode="External"/><Relationship Id="rId10" Type="http://schemas.openxmlformats.org/officeDocument/2006/relationships/hyperlink" Target="http://www.litsovet.ru/images/galleries/8828/10681/503bc6b5.jpg" TargetMode="External"/><Relationship Id="rId4" Type="http://schemas.openxmlformats.org/officeDocument/2006/relationships/hyperlink" Target="http://farm2.staticflickr.com/1356/5117231511_a6f7d31fcd_z.jpg" TargetMode="External"/><Relationship Id="rId9" Type="http://schemas.openxmlformats.org/officeDocument/2006/relationships/hyperlink" Target="http://fomuvi.ru/wp-content/uploads/2010/04/&#1047;&#1077;&#1084;&#1083;&#1077;&#1082;&#1086;&#1087;&#1099;.jpg" TargetMode="External"/><Relationship Id="rId14" Type="http://schemas.openxmlformats.org/officeDocument/2006/relationships/hyperlink" Target="http://desktop.kazansoft.ru/bigimages/nature/sea/img-568d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jpe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0024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Урок-игра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по математике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«Морской бой» 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</a:rPr>
              <a:t>(игра для учащихся 6 класса)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8072494" cy="148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Записать десятичной дробью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175%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1</a:t>
            </a:r>
          </a:p>
        </p:txBody>
      </p:sp>
      <p:sp>
        <p:nvSpPr>
          <p:cNvPr id="13" name="Овал 12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5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771800" y="2924944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Book Antiqua" pitchFamily="18" charset="0"/>
              </a:rPr>
              <a:t>1,75</a:t>
            </a:r>
            <a:endParaRPr lang="ru-RU" sz="6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76672"/>
            <a:ext cx="8072494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Вычислить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1</a:t>
            </a:r>
          </a:p>
        </p:txBody>
      </p:sp>
      <p:sp>
        <p:nvSpPr>
          <p:cNvPr id="10" name="Овал 9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2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32656"/>
            <a:ext cx="1438275" cy="111442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060848"/>
            <a:ext cx="1296144" cy="23330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642918"/>
            <a:ext cx="8072494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 что похожа половина яблока?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880" y="4929198"/>
            <a:ext cx="8072494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 вторую половину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18433" name="Picture 1" descr="E:\Документы\1. КОВАЛЕВА И. М\5. Внеклассная работа по математике\1. МЕРОПРИЯТИЯ ПО ВНЕКЛ. РАБОТЕ (КИМ)\2. МОРСКОЙ БОЙ\Вспомогат материал\фото\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586" y="1714488"/>
            <a:ext cx="4726726" cy="3143272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11" name="Овал 10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 5</a:t>
            </a:r>
          </a:p>
        </p:txBody>
      </p:sp>
      <p:sp>
        <p:nvSpPr>
          <p:cNvPr id="12" name="Овал 11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3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4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4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785794"/>
            <a:ext cx="8429684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Найти число     которого равны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12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 1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692696"/>
            <a:ext cx="276225" cy="11144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43808" y="299695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Book Antiqua" pitchFamily="18" charset="0"/>
              </a:rPr>
              <a:t>18</a:t>
            </a:r>
            <a:endParaRPr lang="ru-RU" sz="7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148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 пачке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40 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тетрадей. Из них</a:t>
            </a:r>
            <a:r>
              <a:rPr lang="en-US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40%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 в клетку. Сколько тетрадей в клетку</a:t>
            </a:r>
            <a:r>
              <a:rPr lang="en-US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?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 2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20</a:t>
            </a: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627784" y="2780928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Book Antiqua" pitchFamily="18" charset="0"/>
              </a:rPr>
              <a:t>16 </a:t>
            </a:r>
            <a:endParaRPr lang="ru-RU" sz="8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71480"/>
            <a:ext cx="5472608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Вычислить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4,2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 3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76672"/>
            <a:ext cx="695325" cy="11049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19872" y="2204864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5</a:t>
            </a:r>
            <a:endParaRPr lang="ru-RU" sz="9600" b="1" dirty="0">
              <a:solidFill>
                <a:srgbClr val="FF0000"/>
              </a:solidFill>
              <a:latin typeface="DejaVu Sans Condensed" pitchFamily="34" charset="0"/>
              <a:ea typeface="DejaVu Sans Condensed" pitchFamily="34" charset="0"/>
              <a:cs typeface="DejaVu Sans Condensed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148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Сумма двух чисел равна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84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. Первое из них составляет 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20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%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 от всей суммы. Чему равно второе слагаемое</a:t>
            </a:r>
            <a:r>
              <a:rPr lang="en-US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?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 6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95736" y="3717032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Book Antiqua" pitchFamily="18" charset="0"/>
              </a:rPr>
              <a:t>6</a:t>
            </a:r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7,2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14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Найти число,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12%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 которого равны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24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 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 5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483768" y="2276872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200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8072494" cy="148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Записать в виде несократимой обыкновенной дроби число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1,75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5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Группа 11"/>
          <p:cNvGrpSpPr/>
          <p:nvPr/>
        </p:nvGrpSpPr>
        <p:grpSpPr>
          <a:xfrm>
            <a:off x="755576" y="2492896"/>
            <a:ext cx="3690410" cy="2088232"/>
            <a:chOff x="755576" y="2492896"/>
            <a:chExt cx="3690410" cy="2088232"/>
          </a:xfrm>
        </p:grpSpPr>
        <p:sp>
          <p:nvSpPr>
            <p:cNvPr id="13" name="TextBox 12"/>
            <p:cNvSpPr txBox="1"/>
            <p:nvPr/>
          </p:nvSpPr>
          <p:spPr>
            <a:xfrm>
              <a:off x="755576" y="2924944"/>
              <a:ext cx="3456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latin typeface="Bookman Old Style" pitchFamily="18" charset="0"/>
                </a:rPr>
                <a:t>Ответ:</a:t>
              </a:r>
              <a:endParaRPr lang="ru-RU" sz="6000" b="1" dirty="0">
                <a:latin typeface="Bookman Old Style" pitchFamily="18" charset="0"/>
              </a:endParaRPr>
            </a:p>
          </p:txBody>
        </p:sp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2492896"/>
              <a:ext cx="522058" cy="20882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Три в квадрате равно девять? Четыре в квадрате – шестнадцать. А чему равен угол в квадрате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605074" y="3000372"/>
            <a:ext cx="3681438" cy="3407503"/>
            <a:chOff x="1819256" y="3093307"/>
            <a:chExt cx="3681438" cy="340750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928794" y="3214686"/>
              <a:ext cx="3571900" cy="328612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19256" y="3093307"/>
              <a:ext cx="1285884" cy="743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3200" b="1" dirty="0" smtClean="0">
                  <a:solidFill>
                    <a:srgbClr val="C00000"/>
                  </a:solidFill>
                  <a:effectLst>
                    <a:glow rad="228600">
                      <a:schemeClr val="accent1">
                        <a:lumMod val="40000"/>
                        <a:lumOff val="60000"/>
                        <a:alpha val="40000"/>
                      </a:schemeClr>
                    </a:glow>
                  </a:effectLst>
                  <a:latin typeface="Bookman Old Style" pitchFamily="18" charset="0"/>
                </a:rPr>
                <a:t>90°</a:t>
              </a:r>
              <a:endParaRPr lang="ru-RU" sz="3200" b="1" dirty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 6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Морской бой</a:t>
            </a:r>
            <a:endParaRPr lang="ru-RU" sz="138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204864"/>
            <a:ext cx="777686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6600FF"/>
                </a:solidFill>
              </a:rPr>
              <a:t>«ДРОБИ  И  ПРОЦЕНТЫ»</a:t>
            </a:r>
            <a:endParaRPr lang="ru-RU" sz="54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62068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Найти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0,8 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от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 5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548680"/>
            <a:ext cx="547117" cy="11049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55776" y="263691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Book Antiqua" pitchFamily="18" charset="0"/>
              </a:rPr>
              <a:t>1,8</a:t>
            </a:r>
            <a:endParaRPr lang="ru-RU" sz="7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1480"/>
            <a:ext cx="9144000" cy="98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Записать десятичной дробью </a:t>
            </a:r>
            <a:r>
              <a:rPr lang="ru-RU" sz="44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0,7%</a:t>
            </a:r>
            <a:endParaRPr lang="ru-RU" sz="4400" b="1" dirty="0">
              <a:solidFill>
                <a:srgbClr val="FF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5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051720" y="2492896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0,007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2536" y="476672"/>
            <a:ext cx="9612560" cy="30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Учащиеся младших классов составляют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35% 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всей школы, а в старшей школе обучаются остальные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455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 учащихся. Сколько всего в школе учащихся</a:t>
            </a:r>
            <a:r>
              <a:rPr lang="en-US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?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</a:t>
            </a:r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2</a:t>
            </a:r>
          </a:p>
        </p:txBody>
      </p:sp>
      <p:sp>
        <p:nvSpPr>
          <p:cNvPr id="8" name="Овал 7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0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691680" y="393305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Book Antiqua" pitchFamily="18" charset="0"/>
              </a:rPr>
              <a:t>700</a:t>
            </a:r>
            <a:r>
              <a:rPr lang="ru-RU" sz="7200" dirty="0" smtClean="0">
                <a:solidFill>
                  <a:srgbClr val="C00000"/>
                </a:solidFill>
                <a:latin typeface="Book Antiqua" pitchFamily="18" charset="0"/>
              </a:rPr>
              <a:t> учащихся</a:t>
            </a:r>
            <a:r>
              <a:rPr lang="en-US" sz="72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ru-RU" sz="7200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 сколько нужно разделить 2, чтобы получилось 4?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422" y="2428868"/>
            <a:ext cx="8072494" cy="106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2 : ½ = 4</a:t>
            </a:r>
            <a:endParaRPr lang="ru-RU" sz="48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1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8072494" cy="148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Какую часть часа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составляют 20 минут?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357950" y="3357562"/>
          <a:ext cx="642942" cy="1811927"/>
        </p:xfrm>
        <a:graphic>
          <a:graphicData uri="http://schemas.openxmlformats.org/presentationml/2006/ole">
            <p:oleObj spid="_x0000_s1026" name="Формула" r:id="rId4" imgW="139680" imgH="393480" progId="Equation.3">
              <p:embed/>
            </p:oleObj>
          </a:graphicData>
        </a:graphic>
      </p:graphicFrame>
      <p:pic>
        <p:nvPicPr>
          <p:cNvPr id="1027" name="Picture 3" descr="C:\Documents and Settings\Admin\Рабочий стол\14.jpg"/>
          <p:cNvPicPr>
            <a:picLocks noChangeAspect="1" noChangeArrowheads="1"/>
          </p:cNvPicPr>
          <p:nvPr/>
        </p:nvPicPr>
        <p:blipFill>
          <a:blip r:embed="rId5" cstate="print"/>
          <a:srcRect l="53750" t="41042" b="30456"/>
          <a:stretch>
            <a:fillRect/>
          </a:stretch>
        </p:blipFill>
        <p:spPr bwMode="auto">
          <a:xfrm>
            <a:off x="3143240" y="2214554"/>
            <a:ext cx="2714644" cy="3851889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5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6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8072494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Разделите 100 на половину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285992"/>
            <a:ext cx="8072494" cy="106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100 : ½ = 200</a:t>
            </a:r>
            <a:endParaRPr lang="ru-RU" sz="48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 2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20</a:t>
            </a: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453450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Какой знак нужно поставить между числами 2 и 3, чтобы получилось число больше 2,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но меньше 3?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643314"/>
            <a:ext cx="8072494" cy="98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2,3</a:t>
            </a:r>
            <a:endParaRPr lang="ru-RU" sz="44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3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8072494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1% от 1 рубля.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43009" name="Picture 1" descr="C:\Documents and Settings\Admin\Рабочий стол\images5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8016" y="1928802"/>
            <a:ext cx="2547951" cy="2547951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 6</a:t>
            </a:r>
          </a:p>
        </p:txBody>
      </p:sp>
      <p:sp>
        <p:nvSpPr>
          <p:cNvPr id="8" name="Овал 7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4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0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71480"/>
            <a:ext cx="8501122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Запишите десятичной дробью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5,5%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 1</a:t>
            </a:r>
          </a:p>
        </p:txBody>
      </p:sp>
      <p:sp>
        <p:nvSpPr>
          <p:cNvPr id="10" name="Овал 9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20</a:t>
            </a: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2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267744" y="2276872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Book Antiqua" pitchFamily="18" charset="0"/>
              </a:rPr>
              <a:t>0,055</a:t>
            </a:r>
            <a:endParaRPr lang="ru-RU" sz="6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Найти число: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17%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 которого равны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153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</a:t>
            </a:r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5</a:t>
            </a:r>
          </a:p>
        </p:txBody>
      </p:sp>
      <p:sp>
        <p:nvSpPr>
          <p:cNvPr id="10" name="Овал 9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2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95736" y="285293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Book Antiqua" pitchFamily="18" charset="0"/>
              </a:rPr>
              <a:t>900</a:t>
            </a:r>
            <a:endParaRPr lang="ru-RU" sz="72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3284984"/>
          <a:ext cx="3848285" cy="29260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{69CF1AB2-1976-4502-BF36-3FF5EA218861}</a:tableStyleId>
              </a:tblPr>
              <a:tblGrid>
                <a:gridCol w="633600"/>
                <a:gridCol w="642937"/>
                <a:gridCol w="642937"/>
                <a:gridCol w="642937"/>
                <a:gridCol w="642937"/>
                <a:gridCol w="6429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1</a:t>
                      </a:r>
                      <a:endParaRPr lang="ru-RU" sz="2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3" action="ppaction://hlinksldjump"/>
                        </a:rPr>
                        <a:t>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4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5" action="ppaction://hlinksldjump"/>
                        </a:rPr>
                        <a:t>15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6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7" action="ppaction://hlinksldjump"/>
                        </a:rPr>
                        <a:t>20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2</a:t>
                      </a:r>
                      <a:endParaRPr lang="ru-RU" sz="2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8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9" action="ppaction://hlinksldjump"/>
                        </a:rPr>
                        <a:t>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10" action="ppaction://hlinksldjump"/>
                        </a:rPr>
                        <a:t>20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11" action="ppaction://hlinksldjump"/>
                        </a:rPr>
                        <a:t>15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12" action="ppaction://hlinksldjump"/>
                        </a:rPr>
                        <a:t>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3</a:t>
                      </a:r>
                      <a:endParaRPr lang="ru-RU" sz="2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13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7" action="ppaction://hlinksldjump"/>
                        </a:rPr>
                        <a:t>15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14" action="ppaction://hlinksldjump"/>
                        </a:rPr>
                        <a:t>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15" action="ppaction://hlinksldjump"/>
                        </a:rPr>
                        <a:t>20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16" action="ppaction://hlinksldjump"/>
                        </a:rPr>
                        <a:t>15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4</a:t>
                      </a:r>
                      <a:endParaRPr lang="ru-RU" sz="2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17" action="ppaction://hlinksldjump"/>
                        </a:rPr>
                        <a:t>15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18" action="ppaction://hlinksldjump"/>
                        </a:rPr>
                        <a:t>20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19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20" action="ppaction://hlinksldjump"/>
                        </a:rPr>
                        <a:t>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21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5</a:t>
                      </a:r>
                      <a:endParaRPr lang="ru-RU" sz="2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7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22" action="ppaction://hlinksldjump"/>
                        </a:rPr>
                        <a:t>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23" action="ppaction://hlinksldjump"/>
                        </a:rPr>
                        <a:t>15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24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7" action="ppaction://hlinksldjump"/>
                        </a:rPr>
                        <a:t>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600" b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а</a:t>
                      </a:r>
                      <a:endParaRPr lang="ru-RU" sz="26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б</a:t>
                      </a:r>
                      <a:endParaRPr lang="ru-RU" sz="26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в</a:t>
                      </a:r>
                      <a:endParaRPr lang="ru-RU" sz="26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г</a:t>
                      </a:r>
                      <a:endParaRPr lang="ru-RU" sz="26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д</a:t>
                      </a:r>
                      <a:endParaRPr lang="ru-RU" sz="26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32040" y="3284984"/>
          <a:ext cx="3796422" cy="29260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{69CF1AB2-1976-4502-BF36-3FF5EA218861}</a:tableStyleId>
              </a:tblPr>
              <a:tblGrid>
                <a:gridCol w="632737"/>
                <a:gridCol w="632737"/>
                <a:gridCol w="632737"/>
                <a:gridCol w="632737"/>
                <a:gridCol w="632737"/>
                <a:gridCol w="632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1</a:t>
                      </a:r>
                      <a:endParaRPr lang="ru-RU" sz="2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25" action="ppaction://hlinksldjump"/>
                        </a:rPr>
                        <a:t>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26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27" action="ppaction://hlinksldjump"/>
                        </a:rPr>
                        <a:t>15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28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29" action="ppaction://hlinksldjump"/>
                        </a:rPr>
                        <a:t>20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2</a:t>
                      </a:r>
                      <a:endParaRPr lang="ru-RU" sz="2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30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7" action="ppaction://hlinksldjump"/>
                        </a:rPr>
                        <a:t>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31" action="ppaction://hlinksldjump"/>
                        </a:rPr>
                        <a:t>20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32" action="ppaction://hlinksldjump"/>
                        </a:rPr>
                        <a:t>15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33" action="ppaction://hlinksldjump"/>
                        </a:rPr>
                        <a:t>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3</a:t>
                      </a:r>
                      <a:endParaRPr lang="ru-RU" sz="2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34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35" action="ppaction://hlinksldjump"/>
                        </a:rPr>
                        <a:t>15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36" action="ppaction://hlinksldjump"/>
                        </a:rPr>
                        <a:t>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37" action="ppaction://hlinksldjump"/>
                        </a:rPr>
                        <a:t>20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7" action="ppaction://hlinksldjump"/>
                        </a:rPr>
                        <a:t>15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4</a:t>
                      </a:r>
                      <a:endParaRPr lang="ru-RU" sz="2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38" action="ppaction://hlinksldjump"/>
                        </a:rPr>
                        <a:t>15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39" action="ppaction://hlinksldjump"/>
                        </a:rPr>
                        <a:t>20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7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40" action="ppaction://hlinksldjump"/>
                        </a:rPr>
                        <a:t>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41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5</a:t>
                      </a:r>
                      <a:endParaRPr lang="ru-RU" sz="2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42" action="ppaction://hlinksldjump"/>
                        </a:rPr>
                        <a:t>15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43" action="ppaction://hlinksldjump"/>
                        </a:rPr>
                        <a:t>10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44" action="ppaction://hlinksldjump"/>
                        </a:rPr>
                        <a:t>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7" action="ppaction://hlinksldjump"/>
                        </a:rPr>
                        <a:t>15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Bookman Old Style" pitchFamily="18" charset="0"/>
                          <a:cs typeface="Arial" pitchFamily="34" charset="0"/>
                          <a:hlinkClick r:id="rId7" action="ppaction://hlinksldjump"/>
                        </a:rPr>
                        <a:t>20</a:t>
                      </a:r>
                      <a:endParaRPr lang="ru-RU" sz="2600" b="1" dirty="0"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600" b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а</a:t>
                      </a:r>
                      <a:endParaRPr lang="ru-RU" sz="26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б</a:t>
                      </a:r>
                      <a:endParaRPr lang="ru-RU" sz="26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в</a:t>
                      </a:r>
                      <a:endParaRPr lang="ru-RU" sz="26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г</a:t>
                      </a:r>
                      <a:endParaRPr lang="ru-RU" sz="26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д</a:t>
                      </a:r>
                      <a:endParaRPr lang="ru-RU" sz="26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04048" y="2276872"/>
            <a:ext cx="3861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II</a:t>
            </a:r>
            <a:r>
              <a:rPr lang="ru-RU" sz="4800" b="1" cap="none" spc="0" dirty="0" smtClean="0">
                <a:ln w="11430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команда</a:t>
            </a:r>
            <a:endParaRPr lang="ru-RU" sz="4800" b="1" cap="none" spc="0" dirty="0">
              <a:ln w="11430"/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8673" name="Picture 1" descr="E:\Документы\1. КОВАЛЕВА И. М\5. Внеклассная работа по математике\1. МЕРОПРИЯТИЯ ПО ВНЕКЛ. РАБОТЕ (КИМ)\2. МОРСКОЙ БОЙ\Морскойбой (картинки)\6.gif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229200"/>
            <a:ext cx="1566454" cy="1153954"/>
          </a:xfrm>
          <a:prstGeom prst="rect">
            <a:avLst/>
          </a:prstGeom>
          <a:noFill/>
        </p:spPr>
      </p:pic>
      <p:sp>
        <p:nvSpPr>
          <p:cNvPr id="11" name="Овал 10">
            <a:hlinkClick r:id="rId46" action="ppaction://hlinksldjump"/>
          </p:cNvPr>
          <p:cNvSpPr/>
          <p:nvPr/>
        </p:nvSpPr>
        <p:spPr>
          <a:xfrm>
            <a:off x="8143900" y="6072206"/>
            <a:ext cx="648000" cy="648000"/>
          </a:xfrm>
          <a:prstGeom prst="ellipse">
            <a:avLst/>
          </a:prstGeom>
          <a:blipFill>
            <a:blip r:embed="rId47" cstate="print"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glow rad="228600">
              <a:schemeClr val="bg1">
                <a:lumMod val="95000"/>
                <a:alpha val="40000"/>
              </a:schemeClr>
            </a:glow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" descr="C:\Documents and Settings\Admin\Рабочий стол\корабли\1.pn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323528" y="5786430"/>
            <a:ext cx="1071570" cy="1071570"/>
          </a:xfrm>
          <a:prstGeom prst="rect">
            <a:avLst/>
          </a:prstGeom>
          <a:noFill/>
        </p:spPr>
      </p:pic>
      <p:pic>
        <p:nvPicPr>
          <p:cNvPr id="13" name="Picture 1" descr="E:\Документы\1. КОВАЛЕВА И. М\5. Внеклассная работа по математике\1. МЕРОПРИЯТИЯ ПО ВНЕКЛ. РАБОТЕ (КИМ)\2. МОРСКОЙ БОЙ\Морскойбой (картинки)\6.gif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445224"/>
            <a:ext cx="1566454" cy="115395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9512" y="2276872"/>
            <a:ext cx="36231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I</a:t>
            </a:r>
            <a:r>
              <a:rPr lang="ru-RU" sz="4800" b="1" cap="none" spc="0" dirty="0" smtClean="0">
                <a:ln w="11430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команда</a:t>
            </a:r>
            <a:endParaRPr lang="ru-RU" sz="4800" b="1" cap="none" spc="0" dirty="0">
              <a:ln w="11430"/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Морской бой</a:t>
            </a:r>
            <a:endParaRPr lang="ru-RU" sz="9600" b="1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84784"/>
            <a:ext cx="9144000" cy="923330"/>
          </a:xfrm>
          <a:prstGeom prst="rect">
            <a:avLst/>
          </a:prstGeom>
          <a:solidFill>
            <a:srgbClr val="FFFF1E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«ДРОБИ  И  ПРОЦЕНТЫ»</a:t>
            </a:r>
            <a:endParaRPr lang="ru-RU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8072494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Вычислить      от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3,6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 4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76672"/>
            <a:ext cx="276225" cy="11239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75856" y="2852936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Book Antiqua" pitchFamily="18" charset="0"/>
              </a:rPr>
              <a:t>2</a:t>
            </a:r>
            <a:endParaRPr lang="ru-RU" sz="7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06" y="571480"/>
            <a:ext cx="8929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Отец каждый раз в день рождения дочери клал в копилку 1 рубль.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К 16-ти годам в копилке оказалось всего 5 рублей. Как это объяснить?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3788166"/>
            <a:ext cx="56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Дочь родилась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 високосный год       29 февраля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88318" y="3714752"/>
            <a:ext cx="2428868" cy="2803918"/>
            <a:chOff x="588318" y="4054082"/>
            <a:chExt cx="2428868" cy="2803918"/>
          </a:xfrm>
        </p:grpSpPr>
        <p:pic>
          <p:nvPicPr>
            <p:cNvPr id="58369" name="Picture 1" descr="E:\Документы\1. КОВАЛЕВА И. М\5. Внеклассная работа по математике\1. МЕРОПРИЯТИЯ ПО ВНЕКЛ. РАБОТЕ (КИМ)\2. МОРСКОЙ БОЙ\Еще картинки\1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318" y="4429132"/>
              <a:ext cx="2428868" cy="2428868"/>
            </a:xfrm>
            <a:prstGeom prst="rect">
              <a:avLst/>
            </a:prstGeom>
            <a:noFill/>
          </p:spPr>
        </p:pic>
        <p:pic>
          <p:nvPicPr>
            <p:cNvPr id="58370" name="Picture 2" descr="C:\Documents and Settings\Admin\Рабочий стол\1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4054082"/>
              <a:ext cx="1071570" cy="803678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</p:pic>
      </p:grpSp>
      <p:sp>
        <p:nvSpPr>
          <p:cNvPr id="10" name="Овал 9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</a:t>
            </a:r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6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20</a:t>
            </a:r>
          </a:p>
        </p:txBody>
      </p:sp>
      <p:pic>
        <p:nvPicPr>
          <p:cNvPr id="13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5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4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8358246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Вычислить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0,8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 4</a:t>
            </a:r>
          </a:p>
        </p:txBody>
      </p:sp>
      <p:sp>
        <p:nvSpPr>
          <p:cNvPr id="10" name="Овал 9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20</a:t>
            </a: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2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04664"/>
            <a:ext cx="695325" cy="11144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23928" y="278092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Book Antiqua" pitchFamily="18" charset="0"/>
              </a:rPr>
              <a:t>0,2</a:t>
            </a:r>
            <a:endParaRPr lang="ru-RU" sz="7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08720"/>
            <a:ext cx="5256584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Вычислить: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 4</a:t>
            </a:r>
          </a:p>
        </p:txBody>
      </p:sp>
      <p:sp>
        <p:nvSpPr>
          <p:cNvPr id="10" name="Овал 9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20</a:t>
            </a: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2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836712"/>
            <a:ext cx="1095375" cy="1114425"/>
          </a:xfrm>
          <a:prstGeom prst="rect">
            <a:avLst/>
          </a:prstGeom>
          <a:noFill/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924944"/>
            <a:ext cx="955348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Который сейчас час, если оставшаяся часть суток вдвое больше прошедшей?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214686"/>
            <a:ext cx="8072494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24 ч : 3 = 8 ч 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</a:t>
            </a:r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4</a:t>
            </a:r>
          </a:p>
        </p:txBody>
      </p:sp>
      <p:sp>
        <p:nvSpPr>
          <p:cNvPr id="10" name="Овал 9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2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10" y="571480"/>
            <a:ext cx="8072494" cy="148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Записать в виде обыкновенной несократимой дроби число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2,25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2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2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3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1" y="2852936"/>
            <a:ext cx="1008112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2395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Туристы шли со скоростью      км/ч. За какое время они смогут пройти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13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км с этой скоростью</a:t>
            </a:r>
            <a:r>
              <a:rPr lang="en-US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?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3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20</a:t>
            </a:r>
          </a:p>
        </p:txBody>
      </p:sp>
      <p:pic>
        <p:nvPicPr>
          <p:cNvPr id="12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3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32656"/>
            <a:ext cx="619125" cy="11144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411760" y="2924944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Book Antiqua" pitchFamily="18" charset="0"/>
              </a:rPr>
              <a:t>За 3 часа</a:t>
            </a:r>
            <a:endParaRPr lang="ru-RU" sz="66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00042"/>
            <a:ext cx="8072494" cy="148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Перечислите все четные простые числа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</a:t>
            </a:r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2</a:t>
            </a:r>
          </a:p>
        </p:txBody>
      </p:sp>
      <p:sp>
        <p:nvSpPr>
          <p:cNvPr id="10" name="Овал 9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2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67944" y="2996952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2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57148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Всяк его делит, а он не уменьшается. Что это?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4</a:t>
            </a:r>
          </a:p>
        </p:txBody>
      </p:sp>
      <p:sp>
        <p:nvSpPr>
          <p:cNvPr id="10" name="Овал 9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2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59" t="22461" r="39209" b="14062"/>
          <a:stretch>
            <a:fillRect/>
          </a:stretch>
        </p:blipFill>
        <p:spPr bwMode="auto">
          <a:xfrm>
            <a:off x="3601910" y="2571744"/>
            <a:ext cx="1789246" cy="306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E:\Документы\1. КОВАЛЕВА И. М\5. Внеклассная работа по математике\1. МЕРОПРИЯТИЯ ПО ВНЕКЛ. РАБОТЕ (КИМ)\2. МОРСКОЙ БОЙ\Еще картинки\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62166"/>
            <a:ext cx="2786050" cy="4195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71480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Возраст дедушки выражается наименьшим трехзначным числом, которое записано различными цифрами. Сколько лет дедушке?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4429132"/>
            <a:ext cx="2500330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102 года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4</a:t>
            </a:r>
          </a:p>
        </p:txBody>
      </p:sp>
      <p:sp>
        <p:nvSpPr>
          <p:cNvPr id="12" name="Овал 11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3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4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4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8072494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Найдите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5%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 от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46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1</a:t>
            </a:r>
          </a:p>
        </p:txBody>
      </p:sp>
      <p:sp>
        <p:nvSpPr>
          <p:cNvPr id="10" name="Овал 9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7649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27655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11760" y="2276872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2,3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49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Крышка стола имеет 4 угла.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Один из них отпилили.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Сколько углов стало у крышки?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43" t="33203" r="23828" b="18945"/>
          <a:stretch>
            <a:fillRect/>
          </a:stretch>
        </p:blipFill>
        <p:spPr bwMode="auto">
          <a:xfrm>
            <a:off x="2214546" y="3200398"/>
            <a:ext cx="4572032" cy="287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 3</a:t>
            </a:r>
          </a:p>
        </p:txBody>
      </p:sp>
      <p:sp>
        <p:nvSpPr>
          <p:cNvPr id="8" name="Овал 7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4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0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15008" y="321468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5 углов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714356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 уроке физкультуры ученики выстроились в линейку на расстоянии 1 м друг от друга.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Вся линейка растянулась на 25 м. Сколько учеников в классе?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357694"/>
            <a:ext cx="8072494" cy="90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26 учеников</a:t>
            </a:r>
            <a:endParaRPr lang="ru-RU" sz="40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 1</a:t>
            </a:r>
          </a:p>
        </p:txBody>
      </p:sp>
      <p:sp>
        <p:nvSpPr>
          <p:cNvPr id="10" name="Овал 9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2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85723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Сначала продали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40%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 привезенного картофеля, а потом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0,3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 остатка. Сколько всего привезли, если осталось </a:t>
            </a:r>
            <a:r>
              <a:rPr lang="ru-RU" sz="3200" b="1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ещё </a:t>
            </a:r>
            <a:r>
              <a:rPr lang="ru-RU" sz="3200" b="1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420 </a:t>
            </a:r>
            <a:r>
              <a:rPr lang="ru-RU" sz="3200" b="1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кг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4</a:t>
            </a:r>
          </a:p>
        </p:txBody>
      </p:sp>
      <p:sp>
        <p:nvSpPr>
          <p:cNvPr id="15" name="Овал 14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8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9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547664" y="443711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Book Antiqua" pitchFamily="18" charset="0"/>
              </a:rPr>
              <a:t>1000кг=1т</a:t>
            </a:r>
            <a:endParaRPr lang="ru-RU" sz="7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1429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Полтора лимона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стоят полтора рубля.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Сколько стоят десять лимонов?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500430" y="3284010"/>
            <a:ext cx="3643338" cy="2571768"/>
            <a:chOff x="3481943" y="2571744"/>
            <a:chExt cx="2737877" cy="1720452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481943" y="2979067"/>
              <a:ext cx="1532955" cy="1313129"/>
              <a:chOff x="2910439" y="4122075"/>
              <a:chExt cx="1532955" cy="1313129"/>
            </a:xfrm>
          </p:grpSpPr>
          <p:pic>
            <p:nvPicPr>
              <p:cNvPr id="67586" name="Picture 2" descr="C:\Documents and Settings\Admin\Рабочий стол\26.jpe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722278">
                <a:off x="2763398" y="4269116"/>
                <a:ext cx="1085840" cy="791758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Admin\Рабочий стол\26.jpe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57554" y="4643446"/>
                <a:ext cx="1085840" cy="791758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Группа 28"/>
            <p:cNvGrpSpPr/>
            <p:nvPr/>
          </p:nvGrpSpPr>
          <p:grpSpPr>
            <a:xfrm>
              <a:off x="3857620" y="2571744"/>
              <a:ext cx="2362200" cy="1649014"/>
              <a:chOff x="2724136" y="3929066"/>
              <a:chExt cx="2362200" cy="1649014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2724136" y="3929066"/>
                <a:ext cx="2362200" cy="1554613"/>
                <a:chOff x="2724136" y="4094905"/>
                <a:chExt cx="2362200" cy="1554613"/>
              </a:xfrm>
            </p:grpSpPr>
            <p:pic>
              <p:nvPicPr>
                <p:cNvPr id="21" name="Picture 2" descr="C:\Documents and Settings\Admin\Рабочий стол\26.jpe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929058" y="4500570"/>
                  <a:ext cx="1085840" cy="791758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7" name="Группа 26"/>
                <p:cNvGrpSpPr/>
                <p:nvPr/>
              </p:nvGrpSpPr>
              <p:grpSpPr>
                <a:xfrm>
                  <a:off x="2724136" y="4094905"/>
                  <a:ext cx="2362200" cy="1554613"/>
                  <a:chOff x="2724136" y="4094905"/>
                  <a:chExt cx="2362200" cy="1554613"/>
                </a:xfrm>
              </p:grpSpPr>
              <p:pic>
                <p:nvPicPr>
                  <p:cNvPr id="26" name="Picture 2" descr="C:\Documents and Settings\Admin\Рабочий стол\26.jpe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 rot="6457834">
                    <a:off x="2999167" y="4241946"/>
                    <a:ext cx="1085840" cy="7917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5" name="Picture 2" descr="C:\Documents and Settings\Admin\Рабочий стол\26.jpe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 rot="2573931">
                    <a:off x="2838889" y="4335635"/>
                    <a:ext cx="1085840" cy="7917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" name="Picture 2" descr="C:\Documents and Settings\Admin\Рабочий стол\26.jpe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 rot="2638365">
                    <a:off x="3623099" y="4337923"/>
                    <a:ext cx="1085840" cy="7917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8" name="Picture 2" descr="C:\Documents and Settings\Admin\Рабочий стол\26.jpe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 rot="6359828">
                    <a:off x="2926100" y="4555249"/>
                    <a:ext cx="1085840" cy="7917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" name="Picture 2" descr="C:\Documents and Settings\Admin\Рабочий стол\26.jpe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24136" y="4724408"/>
                    <a:ext cx="1085840" cy="7917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" name="Picture 2" descr="C:\Documents and Settings\Admin\Рабочий стол\26.jpe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 rot="8557557">
                    <a:off x="4000496" y="4857760"/>
                    <a:ext cx="1085840" cy="791758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22" name="Picture 2" descr="C:\Documents and Settings\Admin\Рабочий стол\26.jpe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4786322"/>
                <a:ext cx="1085840" cy="79175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7587" name="Picture 3" descr="C:\Documents and Settings\Admin\Рабочий стол\2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14620"/>
            <a:ext cx="2357454" cy="1855274"/>
          </a:xfrm>
          <a:prstGeom prst="rect">
            <a:avLst/>
          </a:prstGeom>
          <a:noFill/>
        </p:spPr>
      </p:pic>
      <p:sp>
        <p:nvSpPr>
          <p:cNvPr id="32" name="Овал 31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</a:t>
            </a:r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4</a:t>
            </a:r>
          </a:p>
        </p:txBody>
      </p:sp>
      <p:sp>
        <p:nvSpPr>
          <p:cNvPr id="33" name="Овал 32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34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5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35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E:\Документы\1. КОВАЛЕВА И. М\5. Внеклассная работа по математике\1. МЕРОПРИЯТИЯ ПО ВНЕКЛ. РАБОТЕ (КИМ)\2. МОРСКОЙ БОЙ\Еще картинки\1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730624"/>
            <a:ext cx="1643074" cy="1232306"/>
          </a:xfrm>
          <a:prstGeom prst="rect">
            <a:avLst/>
          </a:prstGeom>
          <a:noFill/>
        </p:spPr>
      </p:pic>
      <p:pic>
        <p:nvPicPr>
          <p:cNvPr id="6" name="Picture 3" descr="E:\Документы\1. КОВАЛЕВА И. М\5. Внеклассная работа по математике\1. МЕРОПРИЯТИЯ ПО ВНЕКЛ. РАБОТЕ (КИМ)\2. МОРСКОЙ БОЙ\Еще картинки\3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945" b="2016"/>
          <a:stretch>
            <a:fillRect/>
          </a:stretch>
        </p:blipFill>
        <p:spPr bwMode="auto">
          <a:xfrm>
            <a:off x="1785918" y="4423322"/>
            <a:ext cx="1071570" cy="1016134"/>
          </a:xfrm>
          <a:prstGeom prst="rect">
            <a:avLst/>
          </a:prstGeom>
          <a:noFill/>
        </p:spPr>
      </p:pic>
      <p:pic>
        <p:nvPicPr>
          <p:cNvPr id="25606" name="Picture 6" descr="E:\Документы\1. КОВАЛЕВА И. М\5. Внеклассная работа по математике\1. МЕРОПРИЯТИЯ ПО ВНЕКЛ. РАБОТЕ (КИМ)\морской бой\фото\images26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3318" y="2928934"/>
            <a:ext cx="1604962" cy="1604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31579"/>
            <a:ext cx="8072494" cy="299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 одной чаше весов кирпич, а на другой половина такого же кирпича и гиря в 1 кг. </a:t>
            </a:r>
          </a:p>
          <a:p>
            <a:pPr algn="ctr">
              <a:lnSpc>
                <a:spcPct val="12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Весы в равновесии. </a:t>
            </a:r>
          </a:p>
          <a:p>
            <a:pPr algn="ctr">
              <a:lnSpc>
                <a:spcPct val="12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Сколько весит кирпич?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64" y="4071942"/>
            <a:ext cx="1785950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2 кг 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3</a:t>
            </a:r>
          </a:p>
        </p:txBody>
      </p:sp>
      <p:sp>
        <p:nvSpPr>
          <p:cNvPr id="8" name="Овал 7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20</a:t>
            </a:r>
          </a:p>
        </p:txBody>
      </p:sp>
      <p:pic>
        <p:nvPicPr>
          <p:cNvPr id="9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0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 l="19775" t="26367" r="30420" b="17968"/>
          <a:stretch>
            <a:fillRect/>
          </a:stretch>
        </p:blipFill>
        <p:spPr bwMode="auto">
          <a:xfrm>
            <a:off x="2717147" y="3746268"/>
            <a:ext cx="3712241" cy="2968880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7652" y="714356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Масса бидона с молоком 36 кг, а без молока 6 кг. Какова масса бидона, заполненного наполовину?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85762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21 кг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2</a:t>
            </a:r>
          </a:p>
        </p:txBody>
      </p:sp>
      <p:sp>
        <p:nvSpPr>
          <p:cNvPr id="10" name="Овал 9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2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6" name="Picture 8" descr="E:\Документы\1. КОВАЛЕВА И. М\5. Внеклассная работа по математике\1. МЕРОПРИЯТИЯ ПО ВНЕКЛ. РАБОТЕ (КИМ)\2. МОРСКОЙ БОЙ\Еще картинки\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000372"/>
            <a:ext cx="3571900" cy="360319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32" y="620688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Найдите площадь прямоугольника, если его длина равна     </a:t>
            </a:r>
            <a:r>
              <a:rPr lang="ru-RU" sz="3200" b="1" dirty="0" err="1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м,а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 ширина в 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2 раза 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короче.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 5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268760"/>
            <a:ext cx="619125" cy="1114425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7" y="3789040"/>
            <a:ext cx="1562207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1480"/>
            <a:ext cx="9144000" cy="148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Запишите дробь 0,075 в виде несократимой обыкновенной дроби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 5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3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780928"/>
            <a:ext cx="1087505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30355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Попрыгунья Стрекоза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половину времени каждых суток красного лета спала,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третью часть - танцевала,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шестую часть пела. </a:t>
            </a:r>
          </a:p>
          <a:p>
            <a:pPr algn="ctr"/>
            <a:endParaRPr lang="ru-RU" sz="3200" b="1" dirty="0" smtClean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  <a:p>
            <a:pPr algn="ctr"/>
            <a:endParaRPr lang="ru-RU" sz="3200" b="1" dirty="0" smtClean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  <a:p>
            <a:pPr algn="ctr"/>
            <a:endParaRPr lang="ru-RU" sz="3200" b="1" dirty="0" smtClean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  <a:p>
            <a:pPr algn="ctr"/>
            <a:endParaRPr lang="ru-RU" sz="3200" b="1" dirty="0" smtClean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  <a:p>
            <a:pPr algn="ctr"/>
            <a:endParaRPr lang="ru-RU" sz="3200" b="1" dirty="0" smtClean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  <a:p>
            <a:pPr algn="ctr">
              <a:lnSpc>
                <a:spcPct val="80000"/>
              </a:lnSpc>
            </a:pPr>
            <a:endParaRPr lang="ru-RU" sz="3200" b="1" dirty="0" smtClean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Остальное время она решила посвятить подготовке к зиме.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Сколько часов в сутки Стрекоза готовилась к зиме?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68610" name="Picture 2" descr="E:\Документы\1. КОВАЛЕВА И. М\5. Внеклассная работа по математике\1. МЕРОПРИЯТИЯ ПО ВНЕКЛ. РАБОТЕ (КИМ)\2. МОРСКОЙ БОЙ\Еще картинки\1.jpg"/>
          <p:cNvPicPr>
            <a:picLocks noChangeAspect="1" noChangeArrowheads="1"/>
          </p:cNvPicPr>
          <p:nvPr/>
        </p:nvPicPr>
        <p:blipFill>
          <a:blip r:embed="rId3" cstate="print"/>
          <a:srcRect b="42805"/>
          <a:stretch>
            <a:fillRect/>
          </a:stretch>
        </p:blipFill>
        <p:spPr bwMode="auto">
          <a:xfrm>
            <a:off x="2969565" y="2336560"/>
            <a:ext cx="3388385" cy="2716464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357950" y="3143248"/>
            <a:ext cx="2857520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0 часов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6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4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3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0688"/>
            <a:ext cx="5513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Вычислить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4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04664"/>
            <a:ext cx="1872208" cy="16469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19672" y="2492896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Book Antiqua" pitchFamily="18" charset="0"/>
              </a:rPr>
              <a:t>Ответ: </a:t>
            </a:r>
            <a:r>
              <a:rPr lang="ru-RU" sz="8800" b="1" dirty="0" smtClean="0">
                <a:solidFill>
                  <a:srgbClr val="FF0000"/>
                </a:solidFill>
                <a:latin typeface="Book Antiqua" pitchFamily="18" charset="0"/>
              </a:rPr>
              <a:t>1</a:t>
            </a:r>
            <a:endParaRPr lang="ru-RU" sz="8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69269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Вычислить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2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2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3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620688"/>
            <a:ext cx="1095375" cy="1114425"/>
          </a:xfrm>
          <a:prstGeom prst="rect">
            <a:avLst/>
          </a:prstGeom>
          <a:noFill/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227687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ookman Old Style" pitchFamily="18" charset="0"/>
              </a:rPr>
              <a:t>Ответ: </a:t>
            </a:r>
            <a:r>
              <a:rPr lang="ru-RU" sz="8000" b="1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endParaRPr lang="ru-RU" sz="8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 данном ряду чисел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1; 8; 27; 64; …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назовите следующее число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143248"/>
            <a:ext cx="8072494" cy="90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125</a:t>
            </a:r>
            <a:endParaRPr lang="ru-RU" sz="40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2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Найдите наименьшее натуральное число, делящееся на 5, в записи которого используются все цифры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643314"/>
            <a:ext cx="8072494" cy="90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1023467895</a:t>
            </a:r>
            <a:endParaRPr lang="ru-RU" sz="40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 3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489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 какое число нужно разделить 2, чтобы получилось 8? 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428868"/>
            <a:ext cx="8072494" cy="106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2 : ¼ = 8</a:t>
            </a:r>
            <a:endParaRPr lang="ru-RU" sz="48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 1</a:t>
            </a:r>
          </a:p>
        </p:txBody>
      </p:sp>
      <p:sp>
        <p:nvSpPr>
          <p:cNvPr id="9" name="Овал 8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0"/>
            <a:ext cx="8858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Попали!!!</a:t>
            </a:r>
            <a:endParaRPr lang="ru-RU" sz="8800" b="1" dirty="0"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0" y="5500678"/>
            <a:ext cx="5786478" cy="1357322"/>
          </a:xfrm>
          <a:prstGeom prst="irregularSeal1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15 баллов</a:t>
            </a:r>
          </a:p>
        </p:txBody>
      </p:sp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8143900" y="6072206"/>
            <a:ext cx="648000" cy="648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glow rad="228600">
              <a:schemeClr val="bg1">
                <a:lumMod val="95000"/>
                <a:alpha val="40000"/>
              </a:schemeClr>
            </a:glow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143900" y="6072206"/>
            <a:ext cx="648000" cy="648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glow rad="228600">
              <a:schemeClr val="bg1">
                <a:lumMod val="95000"/>
                <a:alpha val="40000"/>
              </a:schemeClr>
            </a:glow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319058" y="-24"/>
            <a:ext cx="8572560" cy="242889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ПОДВЕДЕНИЕ </a:t>
            </a:r>
          </a:p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ИТОГОВ ИГРЫ</a:t>
            </a:r>
            <a:endParaRPr lang="ru-RU" sz="6600" b="1" kern="10" dirty="0">
              <a:ln w="2540">
                <a:solidFill>
                  <a:schemeClr val="tx1"/>
                </a:solidFill>
                <a:round/>
                <a:headEnd/>
                <a:tailEnd/>
              </a:ln>
              <a:blipFill>
                <a:blip r:embed="rId5"/>
                <a:stretch>
                  <a:fillRect/>
                </a:stretch>
              </a:blip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00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15888"/>
            <a:ext cx="1871662" cy="1733550"/>
          </a:xfrm>
          <a:prstGeom prst="rect">
            <a:avLst/>
          </a:prstGeom>
          <a:noFill/>
        </p:spPr>
      </p:pic>
      <p:pic>
        <p:nvPicPr>
          <p:cNvPr id="2067" name="Picture 19" descr="00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2376487" cy="2200275"/>
          </a:xfrm>
          <a:prstGeom prst="rect">
            <a:avLst/>
          </a:prstGeom>
          <a:noFill/>
        </p:spPr>
      </p:pic>
      <p:pic>
        <p:nvPicPr>
          <p:cNvPr id="2068" name="Picture 20" descr="00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196975"/>
            <a:ext cx="936625" cy="868363"/>
          </a:xfrm>
          <a:prstGeom prst="rect">
            <a:avLst/>
          </a:prstGeom>
          <a:noFill/>
        </p:spPr>
      </p:pic>
      <p:pic>
        <p:nvPicPr>
          <p:cNvPr id="2069" name="Picture 21" descr="00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27200" cy="1598613"/>
          </a:xfrm>
          <a:prstGeom prst="rect">
            <a:avLst/>
          </a:prstGeom>
          <a:noFill/>
        </p:spPr>
      </p:pic>
      <p:pic>
        <p:nvPicPr>
          <p:cNvPr id="2070" name="Picture 22" descr="00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765175"/>
            <a:ext cx="792163" cy="733425"/>
          </a:xfrm>
          <a:prstGeom prst="rect">
            <a:avLst/>
          </a:prstGeom>
          <a:noFill/>
        </p:spPr>
      </p:pic>
      <p:pic>
        <p:nvPicPr>
          <p:cNvPr id="2071" name="Picture 23" descr="00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1547813" cy="1431925"/>
          </a:xfrm>
          <a:prstGeom prst="rect">
            <a:avLst/>
          </a:prstGeom>
          <a:noFill/>
        </p:spPr>
      </p:pic>
      <p:pic>
        <p:nvPicPr>
          <p:cNvPr id="2072" name="Picture 24" descr="00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285992"/>
            <a:ext cx="792162" cy="733425"/>
          </a:xfrm>
          <a:prstGeom prst="rect">
            <a:avLst/>
          </a:prstGeom>
          <a:noFill/>
        </p:spPr>
      </p:pic>
      <p:pic>
        <p:nvPicPr>
          <p:cNvPr id="2073" name="Picture 25" descr="00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792163" cy="733425"/>
          </a:xfrm>
          <a:prstGeom prst="rect">
            <a:avLst/>
          </a:prstGeom>
          <a:noFill/>
        </p:spPr>
      </p:pic>
      <p:pic>
        <p:nvPicPr>
          <p:cNvPr id="2074" name="Picture 26" descr="00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357562"/>
            <a:ext cx="792163" cy="733425"/>
          </a:xfrm>
          <a:prstGeom prst="rect">
            <a:avLst/>
          </a:prstGeom>
          <a:noFill/>
        </p:spPr>
      </p:pic>
      <p:pic>
        <p:nvPicPr>
          <p:cNvPr id="2075" name="Picture 27" descr="00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643182"/>
            <a:ext cx="792163" cy="733425"/>
          </a:xfrm>
          <a:prstGeom prst="rect">
            <a:avLst/>
          </a:prstGeom>
          <a:noFill/>
        </p:spPr>
      </p:pic>
      <p:pic>
        <p:nvPicPr>
          <p:cNvPr id="2076" name="Picture 28" descr="00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714620"/>
            <a:ext cx="936625" cy="866775"/>
          </a:xfrm>
          <a:prstGeom prst="rect">
            <a:avLst/>
          </a:prstGeom>
          <a:noFill/>
        </p:spPr>
      </p:pic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215338" y="6072206"/>
            <a:ext cx="785818" cy="71438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358246" cy="285752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ПОЗДРАВЛЯЕМ</a:t>
            </a:r>
          </a:p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ПОБЕДИТЕЛЕЙ</a:t>
            </a:r>
            <a:endParaRPr lang="ru-RU" sz="6600" b="1" kern="10" dirty="0">
              <a:ln w="2540">
                <a:solidFill>
                  <a:schemeClr val="tx1"/>
                </a:solidFill>
                <a:round/>
                <a:headEnd/>
                <a:tailEnd/>
              </a:ln>
              <a:blipFill>
                <a:blip r:embed="rId4"/>
                <a:stretch>
                  <a:fillRect/>
                </a:stretch>
              </a:blip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Ссылки на использованные изображения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0043"/>
            <a:ext cx="9144000" cy="614366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Bookman Old Style" pitchFamily="18" charset="0"/>
              </a:rPr>
              <a:t>Тройка лошадей. </a:t>
            </a:r>
            <a:r>
              <a:rPr lang="ru-RU" sz="1400" u="sng" dirty="0" smtClean="0">
                <a:latin typeface="Bookman Old Style" pitchFamily="18" charset="0"/>
                <a:hlinkClick r:id="rId3"/>
              </a:rPr>
              <a:t>http://shkolazhizni.ru/img/content/i91/91966_or.jpg</a:t>
            </a:r>
            <a:endParaRPr lang="ru-RU" sz="1400" u="sng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Картина «Дед, сын и внук» художника </a:t>
            </a:r>
            <a:r>
              <a:rPr lang="ru-RU" sz="1400" dirty="0" err="1" smtClean="0">
                <a:latin typeface="Bookman Old Style" pitchFamily="18" charset="0"/>
              </a:rPr>
              <a:t>Ланского</a:t>
            </a:r>
            <a:r>
              <a:rPr lang="ru-RU" sz="1400" dirty="0" smtClean="0">
                <a:latin typeface="Bookman Old Style" pitchFamily="18" charset="0"/>
              </a:rPr>
              <a:t> Валерия. </a:t>
            </a:r>
            <a:r>
              <a:rPr lang="ru-RU" sz="1400" u="sng" dirty="0" smtClean="0">
                <a:latin typeface="Bookman Old Style" pitchFamily="18" charset="0"/>
                <a:hlinkClick r:id="rId4"/>
              </a:rPr>
              <a:t>http://artnow.ru/img/321000/321933.jpg</a:t>
            </a:r>
            <a:endParaRPr lang="ru-RU" sz="1400" u="sng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Барабанщик. </a:t>
            </a:r>
            <a:r>
              <a:rPr lang="ru-RU" sz="1400" u="sng" dirty="0" smtClean="0">
                <a:latin typeface="Bookman Old Style" pitchFamily="18" charset="0"/>
                <a:hlinkClick r:id="rId5"/>
              </a:rPr>
              <a:t>http://napoleon1unifo.narod.ru/photo116.jpg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Математик. </a:t>
            </a:r>
            <a:r>
              <a:rPr lang="ru-RU" sz="1400" u="sng" dirty="0" smtClean="0">
                <a:latin typeface="Bookman Old Style" pitchFamily="18" charset="0"/>
                <a:hlinkClick r:id="rId6"/>
              </a:rPr>
              <a:t>http://static.diary.ru/userdir/6/3/0/3/630337/32923699.jpg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Охотник. </a:t>
            </a:r>
            <a:r>
              <a:rPr lang="ru-RU" sz="1400" u="sng" dirty="0" smtClean="0">
                <a:latin typeface="Bookman Old Style" pitchFamily="18" charset="0"/>
                <a:hlinkClick r:id="rId7"/>
              </a:rPr>
              <a:t>http://coolbusinessideas.info/wp-content/a442d730eb5f6d40cc5748e8cf39aae1.jpg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Будильник. </a:t>
            </a:r>
            <a:r>
              <a:rPr lang="ru-RU" sz="1400" u="sng" dirty="0" smtClean="0">
                <a:latin typeface="Bookman Old Style" pitchFamily="18" charset="0"/>
                <a:hlinkClick r:id="rId8"/>
              </a:rPr>
              <a:t>http://www.goodbyereality.org/wp-content/uploads/2011/05/break3.jpg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Вата. </a:t>
            </a:r>
            <a:r>
              <a:rPr lang="ru-RU" sz="1400" u="sng" dirty="0" smtClean="0">
                <a:latin typeface="Bookman Old Style" pitchFamily="18" charset="0"/>
                <a:hlinkClick r:id="rId9"/>
              </a:rPr>
              <a:t>http://medprom.ru/medprom/mpp_0002123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Яблоки. </a:t>
            </a:r>
            <a:r>
              <a:rPr lang="ru-RU" sz="1400" u="sng" dirty="0" smtClean="0">
                <a:latin typeface="Bookman Old Style" pitchFamily="18" charset="0"/>
                <a:hlinkClick r:id="rId10"/>
              </a:rPr>
              <a:t>http://tanat.info/upload/blogs/63cead2ec500ed3fccf2152e0488c88b.jpg</a:t>
            </a:r>
            <a:endParaRPr lang="ru-RU" sz="1400" u="sng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Веселые цифры. </a:t>
            </a:r>
            <a:r>
              <a:rPr lang="ru-RU" sz="1400" u="sng" dirty="0" smtClean="0">
                <a:latin typeface="Bookman Old Style" pitchFamily="18" charset="0"/>
                <a:hlinkClick r:id="rId11"/>
              </a:rPr>
              <a:t>http://www.litsovet.ru/images/galleries/8828/10681/503bc6b5.jpg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Знак процента. </a:t>
            </a:r>
            <a:r>
              <a:rPr lang="ru-RU" sz="1400" u="sng" dirty="0" smtClean="0">
                <a:latin typeface="Bookman Old Style" pitchFamily="18" charset="0"/>
                <a:hlinkClick r:id="rId12"/>
              </a:rPr>
              <a:t>http://irinasamarina.ru/wp-content/uploads/2011/03/procent.jpg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Часы. </a:t>
            </a:r>
            <a:r>
              <a:rPr lang="ru-RU" sz="1400" u="sng" dirty="0" smtClean="0">
                <a:latin typeface="Bookman Old Style" pitchFamily="18" charset="0"/>
                <a:hlinkClick r:id="rId13"/>
              </a:rPr>
              <a:t>http://animecode.ru/uploads/posts/2010-07/1280203511_clo.jpg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Всадник . </a:t>
            </a:r>
            <a:r>
              <a:rPr lang="ru-RU" sz="1400" u="sng" dirty="0" smtClean="0">
                <a:latin typeface="Bookman Old Style" pitchFamily="18" charset="0"/>
                <a:hlinkClick r:id="rId14"/>
              </a:rPr>
              <a:t>http://zooclub.ru/attach/fotogal/clip/horses/17.jpg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Петух. </a:t>
            </a:r>
            <a:r>
              <a:rPr lang="ru-RU" sz="1400" u="sng" dirty="0" smtClean="0">
                <a:latin typeface="Bookman Old Style" pitchFamily="18" charset="0"/>
                <a:hlinkClick r:id="rId15"/>
              </a:rPr>
              <a:t>http://s41.radikal.ru/i093/0810/00/b890abd788da.png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1 рубль. </a:t>
            </a:r>
            <a:r>
              <a:rPr lang="ru-RU" sz="1400" u="sng" dirty="0" smtClean="0">
                <a:latin typeface="Bookman Old Style" pitchFamily="18" charset="0"/>
                <a:hlinkClick r:id="rId16"/>
              </a:rPr>
              <a:t>http://www.24aul.ru/photo/411/2055365_220x165.jpg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10 рублей. </a:t>
            </a:r>
            <a:r>
              <a:rPr lang="ru-RU" sz="1400" u="sng" dirty="0" smtClean="0">
                <a:latin typeface="Bookman Old Style" pitchFamily="18" charset="0"/>
                <a:hlinkClick r:id="rId17"/>
              </a:rPr>
              <a:t>http://new.monetshop.ru/images/2/lot-116962-1.jpg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50 копеек.</a:t>
            </a:r>
            <a:r>
              <a:rPr lang="ru-RU" sz="1400" u="sng" dirty="0" smtClean="0">
                <a:latin typeface="Bookman Old Style" pitchFamily="18" charset="0"/>
                <a:hlinkClick r:id="rId18"/>
              </a:rPr>
              <a:t> http://sammlers.ru/Coins/Russia/2010/50-kop-2010.jpg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Коза. </a:t>
            </a:r>
            <a:r>
              <a:rPr lang="ru-RU" sz="1400" u="sng" dirty="0" smtClean="0">
                <a:latin typeface="Bookman Old Style" pitchFamily="18" charset="0"/>
                <a:hlinkClick r:id="rId19"/>
              </a:rPr>
              <a:t>http://www.stihi.ru/pics/2012/06/07/2484.jpg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Копилка. </a:t>
            </a:r>
            <a:r>
              <a:rPr lang="ru-RU" sz="1400" u="sng" dirty="0" smtClean="0">
                <a:latin typeface="Bookman Old Style" pitchFamily="18" charset="0"/>
                <a:hlinkClick r:id="rId20"/>
              </a:rPr>
              <a:t>http://dmitriklimov.com/wp-content/uploads/2009/09/Свинья_копилка.jpg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Грек. </a:t>
            </a:r>
            <a:r>
              <a:rPr lang="ru-RU" sz="1400" u="sng" dirty="0" smtClean="0">
                <a:latin typeface="Bookman Old Style" pitchFamily="18" charset="0"/>
                <a:hlinkClick r:id="rId21"/>
              </a:rPr>
              <a:t>http://www.xsp.ru/other/imgnews/20090726.jpg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Стакан. </a:t>
            </a:r>
            <a:r>
              <a:rPr lang="ru-RU" sz="1400" u="sng" dirty="0" smtClean="0">
                <a:latin typeface="Bookman Old Style" pitchFamily="18" charset="0"/>
                <a:hlinkClick r:id="rId22"/>
              </a:rPr>
              <a:t>http://lenagold.narod.ru/fon/clipart/s/stak/stak08.png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Старик. </a:t>
            </a:r>
            <a:r>
              <a:rPr lang="ru-RU" sz="1400" u="sng" dirty="0" smtClean="0">
                <a:latin typeface="Bookman Old Style" pitchFamily="18" charset="0"/>
                <a:hlinkClick r:id="rId23"/>
              </a:rPr>
              <a:t>http://neudoff.net/blog/wp-content/uploads/2011/01/chto-skazal-starik.jpg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Женщина-шофер. </a:t>
            </a:r>
            <a:r>
              <a:rPr lang="ru-RU" sz="1400" u="sng" dirty="0" smtClean="0">
                <a:latin typeface="Bookman Old Style" pitchFamily="18" charset="0"/>
                <a:hlinkClick r:id="rId24"/>
              </a:rPr>
              <a:t>http://photos.streamphoto.ru/9/9/8/d336edb1bbd47a2590ea22da583e9899.jpg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Крышка стола. </a:t>
            </a:r>
            <a:r>
              <a:rPr lang="ru-RU" sz="1400" u="sng" dirty="0" smtClean="0">
                <a:latin typeface="Bookman Old Style" pitchFamily="18" charset="0"/>
                <a:hlinkClick r:id="rId25"/>
              </a:rPr>
              <a:t>http://img.spim.ru/borovichi/bed/color/olha.jpg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Лимоны. </a:t>
            </a:r>
            <a:r>
              <a:rPr lang="ru-RU" sz="1400" u="sng" dirty="0" smtClean="0">
                <a:latin typeface="Bookman Old Style" pitchFamily="18" charset="0"/>
                <a:hlinkClick r:id="rId26"/>
              </a:rPr>
              <a:t>http://tea-butik.tomsk.ru/upload/page/komp/1/e3820f0f337bfc48e479c3edc5bbed15.jpeg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u="sng" dirty="0" smtClean="0">
                <a:latin typeface="Bookman Old Style" pitchFamily="18" charset="0"/>
                <a:hlinkClick r:id="rId27"/>
              </a:rPr>
              <a:t>http://etimer.ru/ovotshi/limon.jpg</a:t>
            </a:r>
            <a:endParaRPr lang="ru-RU" sz="1400" u="sng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Весы. </a:t>
            </a:r>
            <a:r>
              <a:rPr lang="ru-RU" sz="1400" u="sng" dirty="0" smtClean="0">
                <a:hlinkClick r:id="rId28"/>
              </a:rPr>
              <a:t>http://s11.radikal.ru/i183/0912/06/79463f4cd4ac.png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Кирпич. </a:t>
            </a:r>
            <a:r>
              <a:rPr lang="ru-RU" sz="1400" u="sng" dirty="0" smtClean="0">
                <a:hlinkClick r:id="rId29"/>
              </a:rPr>
              <a:t>http://www.1stroitelny.kz/img/show/type/good/size/500x500/id/4fc597d5ac79594b4b0009f7.png</a:t>
            </a:r>
            <a:endParaRPr lang="ru-RU" sz="1400" dirty="0" smtClean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Ссылки на использованные изображения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0043"/>
            <a:ext cx="9144000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Bookman Old Style" pitchFamily="18" charset="0"/>
              </a:rPr>
              <a:t>Бидон с молоком. </a:t>
            </a:r>
            <a:r>
              <a:rPr lang="ru-RU" sz="1400" u="sng" dirty="0" smtClean="0">
                <a:latin typeface="Bookman Old Style" pitchFamily="18" charset="0"/>
                <a:hlinkClick r:id="rId3"/>
              </a:rPr>
              <a:t>http://os1.i.ua/3/1/9168558_809e2635.jpg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Яйца в миске. </a:t>
            </a:r>
            <a:r>
              <a:rPr lang="ru-RU" sz="1400" u="sng" dirty="0" smtClean="0">
                <a:latin typeface="Bookman Old Style" pitchFamily="18" charset="0"/>
                <a:hlinkClick r:id="rId4"/>
              </a:rPr>
              <a:t>http://farm2.staticflickr.com/1356/5117231511_a6f7d31fcd_z.jpg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Горох. </a:t>
            </a:r>
            <a:r>
              <a:rPr lang="ru-RU" sz="1400" u="sng" dirty="0" smtClean="0">
                <a:latin typeface="Bookman Old Style" pitchFamily="18" charset="0"/>
                <a:hlinkClick r:id="rId5"/>
              </a:rPr>
              <a:t>http://lenagold.narod.ru/fon/clipart/g/goroh/goroh101.png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Яма. </a:t>
            </a:r>
            <a:r>
              <a:rPr lang="ru-RU" sz="1400" u="sng" dirty="0" smtClean="0">
                <a:latin typeface="Bookman Old Style" pitchFamily="18" charset="0"/>
                <a:hlinkClick r:id="rId6"/>
              </a:rPr>
              <a:t>http://images.kakprosto.ru/articles/201104/article_75_3b45d92c4226de337f825c0dbdece53c1303715303.jpg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Стоп-кран. </a:t>
            </a:r>
            <a:r>
              <a:rPr lang="en-US" sz="1400" dirty="0" smtClean="0">
                <a:latin typeface="Bookman Old Style" pitchFamily="18" charset="0"/>
                <a:hlinkClick r:id="rId7"/>
              </a:rPr>
              <a:t>http://railwayz.info/travelz/images/ukraine0/14.jpg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Стрекоза. </a:t>
            </a:r>
            <a:r>
              <a:rPr lang="ru-RU" sz="1400" u="sng" dirty="0" smtClean="0">
                <a:latin typeface="Bookman Old Style" pitchFamily="18" charset="0"/>
                <a:hlinkClick r:id="rId8"/>
              </a:rPr>
              <a:t>http://school.xvatit.com/images/b/be/20-6.05-1.jpg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Землекоп. </a:t>
            </a:r>
            <a:r>
              <a:rPr lang="ru-RU" sz="1400" u="sng" dirty="0" smtClean="0">
                <a:latin typeface="Bookman Old Style" pitchFamily="18" charset="0"/>
                <a:hlinkClick r:id="rId9"/>
              </a:rPr>
              <a:t>http://fomuvi.ru/wp-content/uploads/2010/04/Землекопы.jpg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Многоэтажный дом. </a:t>
            </a:r>
            <a:r>
              <a:rPr lang="ru-RU" sz="1400" u="sng" dirty="0" smtClean="0">
                <a:latin typeface="Bookman Old Style" pitchFamily="18" charset="0"/>
                <a:hlinkClick r:id="rId10"/>
              </a:rPr>
              <a:t>http://www.litsovet.ru/images/galleries/8828/10681/503bc6b5.jpg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Старуха. </a:t>
            </a:r>
            <a:r>
              <a:rPr lang="ru-RU" sz="1400" u="sng" dirty="0" smtClean="0">
                <a:latin typeface="Bookman Old Style" pitchFamily="18" charset="0"/>
                <a:hlinkClick r:id="rId11"/>
              </a:rPr>
              <a:t>http://www.ivanivanich.ru/img/disc19/97_catalog.gif</a:t>
            </a:r>
            <a:endParaRPr lang="ru-RU" sz="1400" u="sng" dirty="0" smtClean="0">
              <a:latin typeface="Bookman Old Style" pitchFamily="18" charset="0"/>
            </a:endParaRPr>
          </a:p>
          <a:p>
            <a:pPr lvl="0"/>
            <a:r>
              <a:rPr lang="ru-RU" sz="1400" dirty="0" smtClean="0">
                <a:latin typeface="Bookman Old Style" pitchFamily="18" charset="0"/>
              </a:rPr>
              <a:t>Кораблик. </a:t>
            </a:r>
            <a:r>
              <a:rPr lang="ru-RU" sz="1400" u="sng" dirty="0" smtClean="0">
                <a:latin typeface="Bookman Old Style" pitchFamily="18" charset="0"/>
                <a:hlinkClick r:id="rId12"/>
              </a:rPr>
              <a:t>http://landofart.ru/clipart/piratskiy-korabl-v-png</a:t>
            </a:r>
            <a:endParaRPr lang="ru-RU" sz="1400" dirty="0" smtClean="0">
              <a:latin typeface="Bookman Old Style" pitchFamily="18" charset="0"/>
            </a:endParaRPr>
          </a:p>
          <a:p>
            <a:pPr lvl="0"/>
            <a:r>
              <a:rPr lang="ru-RU" sz="1400" dirty="0" smtClean="0">
                <a:latin typeface="Bookman Old Style" pitchFamily="18" charset="0"/>
              </a:rPr>
              <a:t>Фон слайда 2. </a:t>
            </a:r>
            <a:r>
              <a:rPr lang="ru-RU" sz="1400" u="sng" dirty="0" smtClean="0">
                <a:latin typeface="Bookman Old Style" pitchFamily="18" charset="0"/>
                <a:hlinkClick r:id="rId13"/>
              </a:rPr>
              <a:t>http://www.privateers.ru/images/stories/ships/prince_royal03.jpg</a:t>
            </a:r>
            <a:endParaRPr lang="ru-RU" sz="1400" dirty="0" smtClean="0">
              <a:latin typeface="Bookman Old Style" pitchFamily="18" charset="0"/>
            </a:endParaRPr>
          </a:p>
          <a:p>
            <a:pPr lvl="0"/>
            <a:r>
              <a:rPr lang="ru-RU" sz="1400" dirty="0" smtClean="0">
                <a:latin typeface="Bookman Old Style" pitchFamily="18" charset="0"/>
              </a:rPr>
              <a:t>Фон слайда 3. </a:t>
            </a:r>
            <a:r>
              <a:rPr lang="ru-RU" sz="1400" u="sng" dirty="0" smtClean="0">
                <a:latin typeface="Bookman Old Style" pitchFamily="18" charset="0"/>
                <a:hlinkClick r:id="rId14"/>
              </a:rPr>
              <a:t>http://desktop.kazansoft.ru/bigimages/nature/sea/img-568d6.jpg</a:t>
            </a:r>
            <a:endParaRPr lang="ru-RU" sz="1400" dirty="0" smtClean="0">
              <a:latin typeface="Bookman Old Style" pitchFamily="18" charset="0"/>
            </a:endParaRPr>
          </a:p>
          <a:p>
            <a:pPr lvl="0"/>
            <a:r>
              <a:rPr lang="ru-RU" sz="1400" dirty="0" smtClean="0">
                <a:latin typeface="Bookman Old Style" pitchFamily="18" charset="0"/>
              </a:rPr>
              <a:t>Фон слайда 68. </a:t>
            </a:r>
            <a:r>
              <a:rPr lang="ru-RU" sz="1400" u="sng" dirty="0" smtClean="0">
                <a:latin typeface="Bookman Old Style" pitchFamily="18" charset="0"/>
                <a:hlinkClick r:id="rId15"/>
              </a:rPr>
              <a:t>http://sailing-ships.ru/military-history/navarinskoe-srazhenie.html</a:t>
            </a:r>
            <a:endParaRPr lang="ru-RU" sz="1400" dirty="0" smtClean="0">
              <a:latin typeface="Bookman Old Style" pitchFamily="18" charset="0"/>
            </a:endParaRPr>
          </a:p>
          <a:p>
            <a:pPr lvl="0"/>
            <a:r>
              <a:rPr lang="ru-RU" sz="1400" dirty="0" smtClean="0">
                <a:latin typeface="Bookman Old Style" pitchFamily="18" charset="0"/>
              </a:rPr>
              <a:t>Фон слайда 69. </a:t>
            </a:r>
            <a:r>
              <a:rPr lang="ru-RU" sz="1400" u="sng" dirty="0" smtClean="0">
                <a:latin typeface="Bookman Old Style" pitchFamily="18" charset="0"/>
                <a:hlinkClick r:id="rId16"/>
              </a:rPr>
              <a:t>http://sailing-ships.ru/page/5</a:t>
            </a:r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Фон слайда 70. </a:t>
            </a:r>
            <a:r>
              <a:rPr lang="en-US" sz="1400" dirty="0" smtClean="0">
                <a:latin typeface="Bookman Old Style" pitchFamily="18" charset="0"/>
                <a:hlinkClick r:id="rId17"/>
              </a:rPr>
              <a:t>http://productart.ru/userfiles/shop/1137_srazhenie-u-mysa-kaliakriya-3.jpeg</a:t>
            </a:r>
            <a:endParaRPr lang="ru-RU" sz="1400" dirty="0" smtClean="0">
              <a:latin typeface="Bookman Old Style" pitchFamily="18" charset="0"/>
            </a:endParaRPr>
          </a:p>
          <a:p>
            <a:endParaRPr lang="ru-RU" sz="14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642918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Чему равна одна четвертая часть часа?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5635" t="13672" r="24342" b="19922"/>
          <a:stretch>
            <a:fillRect/>
          </a:stretch>
        </p:blipFill>
        <p:spPr bwMode="auto">
          <a:xfrm>
            <a:off x="2786050" y="2643182"/>
            <a:ext cx="3571900" cy="355630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3</a:t>
            </a:r>
          </a:p>
        </p:txBody>
      </p:sp>
      <p:sp>
        <p:nvSpPr>
          <p:cNvPr id="10" name="Овал 9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4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2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Турист за   ч прошел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3,6</a:t>
            </a: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км. Какова скорость туриста</a:t>
            </a:r>
            <a:r>
              <a:rPr lang="en-US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?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933056"/>
            <a:ext cx="8072494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Ответ: 4,5км/ч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 1</a:t>
            </a:r>
          </a:p>
        </p:txBody>
      </p:sp>
      <p:sp>
        <p:nvSpPr>
          <p:cNvPr id="10" name="Овал 9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2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476672"/>
            <a:ext cx="276225" cy="1104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Без чего не могут обойтись охотники, барабанщики и математики?</a:t>
            </a:r>
            <a:endParaRPr lang="ru-RU" sz="3200" b="1" dirty="0"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786454"/>
            <a:ext cx="8072494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Без дроби</a:t>
            </a:r>
            <a:endParaRPr lang="ru-RU" sz="3200" b="1" dirty="0">
              <a:solidFill>
                <a:srgbClr val="C0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23553" name="Picture 1" descr="E:\Документы\1. КОВАЛЕВА И. М\5. Внеклассная работа по математике\1. МЕРОПРИЯТИЯ ПО ВНЕКЛ. РАБОТЕ (КИМ)\2. МОРСКОЙ БОЙ\Еще картинки\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48"/>
          <a:stretch>
            <a:fillRect/>
          </a:stretch>
        </p:blipFill>
        <p:spPr bwMode="auto">
          <a:xfrm>
            <a:off x="118298" y="928670"/>
            <a:ext cx="2024810" cy="4214842"/>
          </a:xfrm>
          <a:prstGeom prst="rect">
            <a:avLst/>
          </a:prstGeom>
          <a:noFill/>
        </p:spPr>
      </p:pic>
      <p:pic>
        <p:nvPicPr>
          <p:cNvPr id="23554" name="Picture 2" descr="E:\Документы\1. КОВАЛЕВА И. М\5. Внеклассная работа по математике\1. МЕРОПРИЯТИЯ ПО ВНЕКЛ. РАБОТЕ (КИМ)\2. МОРСКОЙ БОЙ\Еще картинки\8.jpg"/>
          <p:cNvPicPr>
            <a:picLocks noChangeAspect="1" noChangeArrowheads="1"/>
          </p:cNvPicPr>
          <p:nvPr/>
        </p:nvPicPr>
        <p:blipFill>
          <a:blip r:embed="rId4" cstate="print"/>
          <a:srcRect b="56000"/>
          <a:stretch>
            <a:fillRect/>
          </a:stretch>
        </p:blipFill>
        <p:spPr bwMode="auto">
          <a:xfrm>
            <a:off x="2421468" y="3286124"/>
            <a:ext cx="4231079" cy="248223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23555" name="Picture 3" descr="E:\Документы\1. КОВАЛЕВА И. М\5. Внеклассная работа по математике\1. МЕРОПРИЯТИЯ ПО ВНЕКЛ. РАБОТЕ (КИМ)\2. МОРСКОЙ БОЙ\Еще картинки\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00284" y="1928802"/>
            <a:ext cx="2172310" cy="271464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</a:t>
            </a:r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3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6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3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 2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03260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 cstate="print"/>
          <a:srcRect r="52515"/>
          <a:stretch>
            <a:fillRect/>
          </a:stretch>
        </p:blipFill>
        <p:spPr bwMode="auto">
          <a:xfrm>
            <a:off x="8191208" y="4991891"/>
            <a:ext cx="857256" cy="866001"/>
          </a:xfrm>
          <a:prstGeom prst="rect">
            <a:avLst/>
          </a:prstGeom>
          <a:noFill/>
        </p:spPr>
      </p:pic>
      <p:pic>
        <p:nvPicPr>
          <p:cNvPr id="13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8623" t="84961"/>
          <a:stretch>
            <a:fillRect/>
          </a:stretch>
        </p:blipFill>
        <p:spPr bwMode="auto">
          <a:xfrm>
            <a:off x="8137071" y="5859706"/>
            <a:ext cx="1006929" cy="9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39552" y="764704"/>
            <a:ext cx="8072494" cy="148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Записать в виде несократимой обыкновенной дроби число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16%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259632" y="3429000"/>
            <a:ext cx="3835668" cy="1944216"/>
            <a:chOff x="1259632" y="3429000"/>
            <a:chExt cx="3835668" cy="1944216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9952" y="3429000"/>
              <a:ext cx="955348" cy="1944216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1259632" y="3861048"/>
              <a:ext cx="34563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latin typeface="Bookman Old Style" pitchFamily="18" charset="0"/>
                </a:rPr>
                <a:t>Ответ:</a:t>
              </a:r>
              <a:endParaRPr lang="ru-RU" sz="6000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1161</Words>
  <Application>Microsoft Office PowerPoint</Application>
  <PresentationFormat>Экран (4:3)</PresentationFormat>
  <Paragraphs>341</Paragraphs>
  <Slides>57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770</cp:revision>
  <dcterms:modified xsi:type="dcterms:W3CDTF">2015-02-01T06:32:40Z</dcterms:modified>
</cp:coreProperties>
</file>