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72" r:id="rId2"/>
    <p:sldId id="279" r:id="rId3"/>
    <p:sldId id="256" r:id="rId4"/>
    <p:sldId id="258" r:id="rId5"/>
    <p:sldId id="282" r:id="rId6"/>
    <p:sldId id="290" r:id="rId7"/>
    <p:sldId id="277" r:id="rId8"/>
    <p:sldId id="264" r:id="rId9"/>
    <p:sldId id="280" r:id="rId10"/>
    <p:sldId id="257" r:id="rId11"/>
    <p:sldId id="285" r:id="rId12"/>
    <p:sldId id="286" r:id="rId13"/>
    <p:sldId id="281" r:id="rId14"/>
    <p:sldId id="273" r:id="rId15"/>
    <p:sldId id="276" r:id="rId16"/>
    <p:sldId id="274" r:id="rId17"/>
    <p:sldId id="271" r:id="rId18"/>
    <p:sldId id="261" r:id="rId19"/>
    <p:sldId id="270" r:id="rId20"/>
    <p:sldId id="266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00000"/>
    <a:srgbClr val="6D06BA"/>
    <a:srgbClr val="339933"/>
    <a:srgbClr val="450B32"/>
    <a:srgbClr val="503D00"/>
    <a:srgbClr val="FC1C04"/>
    <a:srgbClr val="D60093"/>
    <a:srgbClr val="0DAB54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51" autoAdjust="0"/>
    <p:restoredTop sz="86420" autoAdjust="0"/>
  </p:normalViewPr>
  <p:slideViewPr>
    <p:cSldViewPr>
      <p:cViewPr>
        <p:scale>
          <a:sx n="70" d="100"/>
          <a:sy n="70" d="100"/>
        </p:scale>
        <p:origin x="-1194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662E5-19C5-4179-BF2C-3D0C7F0BA907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D184E-6841-4675-80BE-7B5DE180BD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D184E-6841-4675-80BE-7B5DE180BD8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CD184E-6841-4675-80BE-7B5DE180BD8E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FCC530-7FEA-419C-801B-7D47E2538083}" type="datetimeFigureOut">
              <a:rPr lang="ru-RU" smtClean="0"/>
              <a:pPr/>
              <a:t>29.01.2015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CA46C2-7FB5-4CA6-B315-F733982FE3E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052;&#1086;&#1080;%20&#1076;&#1086;&#1082;&#1091;&#1084;&#1077;&#1085;&#1090;&#1099;\&#1044;&#1077;&#1090;&#1089;&#1082;&#1080;&#1077;%20&#1055;&#1077;&#1089;&#1085;&#1080;%20-%20&#1050;&#1086;&#1075;&#1076;&#1072;%20&#1052;&#1086;&#1080;%20&#1044;&#1088;&#1091;&#1079;&#1100;&#1103;%20&#1057;&#1086;%20&#1052;&#1085;&#1086;&#1081;%20(&#1052;&#1080;&#1085;&#1091;&#1089;)%20%5b&#1089;%20&#1089;&#1072;&#1081;&#1090;&#1072;%20www.ololo.fm%5d.mp3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052;&#1086;&#1080;%20&#1076;&#1086;&#1082;&#1091;&#1084;&#1077;&#1085;&#1090;&#1099;\&#1044;&#1077;&#1090;&#1089;&#1082;&#1080;&#1077;%20&#1048;%20&#1064;&#1082;&#1086;&#1083;&#1100;&#1085;&#1099;&#1077;%20&#1055;&#1077;&#1089;&#1085;&#1080;%20-%20&#1059;&#1095;&#1072;&#1090;%20&#1042;%20&#1064;&#1082;&#1086;&#1083;&#1077;%20%5b&#1089;%20&#1089;&#1072;&#1081;&#1090;&#1072;%20www.ololo.fm%5d.mp3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052;&#1086;&#1080;%20&#1076;&#1086;&#1082;&#1091;&#1084;&#1077;&#1085;&#1090;&#1099;\&#1044;&#1077;&#1090;&#1089;&#1082;&#1080;&#1077;%20&#1055;&#1077;&#1089;&#1085;&#1080;%20-%20&#1050;&#1086;&#1075;&#1076;&#1072;%20&#1052;&#1086;&#1080;%20&#1044;&#1088;&#1091;&#1079;&#1100;&#1103;%20&#1057;&#1086;%20&#1052;&#1085;&#1086;&#1081;%20(&#1052;&#1080;&#1085;&#1091;&#1089;)%20%5b&#1089;%20&#1089;&#1072;&#1081;&#1090;&#1072;%20www.ololo.fm%5d.mp3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052;&#1086;&#1080;%20&#1076;&#1086;&#1082;&#1091;&#1084;&#1077;&#1085;&#1090;&#1099;\&#1044;&#1077;&#1090;&#1089;&#1082;&#1080;&#1077;%20&#1053;&#1086;&#1074;&#1086;&#1075;&#1086;&#1076;&#1085;&#1080;&#1077;%20&#1055;&#1077;&#1089;&#1085;&#1080;%20-%20&#1058;&#1088;&#1080;%20&#1041;&#1077;&#1083;&#1099;&#1093;%20&#1050;&#1086;&#1085;&#1103;%20(&#1048;&#1079;%20&#1050;%20-%20&#1060;)%20%5b&#1089;%20&#1089;&#1072;&#1081;&#1090;&#1072;%20www.ololo.fm%5d%20(1).mp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&#1052;&#1086;&#1080;%20&#1076;&#1086;&#1082;&#1091;&#1084;&#1077;&#1085;&#1090;&#1099;\&#1044;&#1077;&#1090;&#1089;&#1082;&#1080;&#1077;%20&#1055;&#1077;&#1089;&#1085;&#1080;%20-%20&#1053;&#1086;&#1074;&#1086;&#1075;&#1086;&#1076;&#1085;&#1080;&#1077;%20&#1048;&#1075;&#1088;&#1091;&#1096;&#1082;&#1080;,%20&#1057;&#1074;&#1077;&#1095;&#1080;%20&#1048;%20&#1061;&#1083;&#1086;&#1087;&#1091;&#1096;&#1082;&#1080;%20%5b&#1089;%20&#1089;&#1072;&#1081;&#1090;&#1072;%20www.ololo.fm%5d.mp3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785794"/>
            <a:ext cx="578647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Большой</a:t>
            </a:r>
          </a:p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турнир   смекалистых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3714752"/>
            <a:ext cx="37147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 smtClean="0">
              <a:solidFill>
                <a:srgbClr val="660033"/>
              </a:solidFill>
              <a:latin typeface="Monotype Corsiva" pitchFamily="66" charset="0"/>
            </a:endParaRPr>
          </a:p>
          <a:p>
            <a:r>
              <a:rPr lang="ru-RU" sz="3600" dirty="0" smtClean="0">
                <a:solidFill>
                  <a:srgbClr val="660033"/>
                </a:solidFill>
                <a:latin typeface="Monotype Corsiva" pitchFamily="66" charset="0"/>
              </a:rPr>
              <a:t>«Мудрые  нолики»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500562" y="3714752"/>
            <a:ext cx="44291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dirty="0" smtClean="0">
              <a:solidFill>
                <a:srgbClr val="660033"/>
              </a:solidFill>
              <a:latin typeface="Monotype Corsiva" pitchFamily="66" charset="0"/>
            </a:endParaRPr>
          </a:p>
          <a:p>
            <a:pPr algn="ctr"/>
            <a:r>
              <a:rPr lang="ru-RU" sz="3600" dirty="0" smtClean="0">
                <a:solidFill>
                  <a:srgbClr val="660033"/>
                </a:solidFill>
                <a:latin typeface="Monotype Corsiva" pitchFamily="66" charset="0"/>
              </a:rPr>
              <a:t>«Весёлые  квадратики»</a:t>
            </a:r>
          </a:p>
        </p:txBody>
      </p:sp>
      <p:pic>
        <p:nvPicPr>
          <p:cNvPr id="6" name="Детские Песни - Когда Мои Друзья Со Мной (Минус) [с сайта www.ololo.fm]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884368" y="1700808"/>
            <a:ext cx="792088" cy="792088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28673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  <p:bldP spid="3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071538" y="1357298"/>
            <a:ext cx="6786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СОСЧИТАЙТЕ  ДО  </a:t>
            </a: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2643182"/>
            <a:ext cx="8572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Вместо чисел 5,10,15,20,25 произносим имена девочек</a:t>
            </a:r>
            <a:r>
              <a:rPr lang="en-US" sz="3200" b="1" dirty="0" smtClean="0">
                <a:solidFill>
                  <a:srgbClr val="FF0000"/>
                </a:solidFill>
              </a:rPr>
              <a:t>(</a:t>
            </a:r>
            <a:r>
              <a:rPr lang="ru-RU" sz="3200" b="1" dirty="0" smtClean="0">
                <a:solidFill>
                  <a:srgbClr val="FF0000"/>
                </a:solidFill>
              </a:rPr>
              <a:t>мальчиков) своего класса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1916832"/>
            <a:ext cx="88204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КОНКУРС   КАПИТАНОВ</a:t>
            </a:r>
            <a:endParaRPr lang="ru-RU" sz="80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92696"/>
            <a:ext cx="3357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6D06BA"/>
                </a:solidFill>
              </a:rPr>
              <a:t>V-</a:t>
            </a:r>
            <a:r>
              <a:rPr lang="ru-RU" sz="8000" b="1" dirty="0" smtClean="0">
                <a:solidFill>
                  <a:srgbClr val="6D06BA"/>
                </a:solidFill>
              </a:rPr>
              <a:t>тур</a:t>
            </a:r>
            <a:endParaRPr lang="ru-RU" sz="8000" b="1" dirty="0">
              <a:solidFill>
                <a:srgbClr val="6D06BA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764704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Кто быстрее  найдёт в таблице  </a:t>
            </a:r>
          </a:p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все числа от 1 до 25</a:t>
            </a:r>
            <a:endParaRPr lang="ru-RU" sz="32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488" y="1142984"/>
            <a:ext cx="35004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6D06BA"/>
                </a:solidFill>
              </a:rPr>
              <a:t>VI-</a:t>
            </a:r>
            <a:r>
              <a:rPr lang="ru-RU" sz="8000" b="1" dirty="0" smtClean="0">
                <a:solidFill>
                  <a:srgbClr val="6D06BA"/>
                </a:solidFill>
              </a:rPr>
              <a:t>тур</a:t>
            </a:r>
            <a:endParaRPr lang="ru-RU" sz="8000" b="1" dirty="0">
              <a:solidFill>
                <a:srgbClr val="6D06BA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2500306"/>
            <a:ext cx="84296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FF0000"/>
                </a:solidFill>
              </a:rPr>
              <a:t>Составить новые слова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57356" y="1928802"/>
            <a:ext cx="55007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Составить как можно</a:t>
            </a:r>
          </a:p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 больше слов из слова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27784" y="2996952"/>
            <a:ext cx="4429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«информатика»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5" name="Детские И Школьные Песни - Учат В Школе [с сайта www.ololo.fm]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588224" y="4797152"/>
            <a:ext cx="952872" cy="952872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24811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197347"/>
            <a:ext cx="442915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ctr"/>
            <a:r>
              <a:rPr lang="ru-RU" sz="2400" b="1" dirty="0" smtClean="0">
                <a:solidFill>
                  <a:srgbClr val="6D06BA"/>
                </a:solidFill>
              </a:rPr>
              <a:t>иномарка</a:t>
            </a:r>
          </a:p>
          <a:p>
            <a:pPr algn="ctr"/>
            <a:r>
              <a:rPr lang="ru-RU" sz="2400" b="1" dirty="0" smtClean="0">
                <a:solidFill>
                  <a:srgbClr val="660033"/>
                </a:solidFill>
              </a:rPr>
              <a:t>романтика</a:t>
            </a:r>
          </a:p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форма</a:t>
            </a:r>
            <a:endParaRPr lang="ru-RU" sz="2400" b="1" dirty="0" smtClean="0">
              <a:solidFill>
                <a:srgbClr val="00CC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CC00"/>
                </a:solidFill>
              </a:rPr>
              <a:t>фирма</a:t>
            </a:r>
            <a:endParaRPr lang="ru-RU" sz="24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фантик</a:t>
            </a:r>
          </a:p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кофта</a:t>
            </a:r>
          </a:p>
          <a:p>
            <a:pPr algn="ctr"/>
            <a:r>
              <a:rPr lang="ru-RU" sz="2400" b="1" dirty="0" smtClean="0">
                <a:solidFill>
                  <a:srgbClr val="660033"/>
                </a:solidFill>
              </a:rPr>
              <a:t>кино;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комар</a:t>
            </a:r>
          </a:p>
          <a:p>
            <a:pPr algn="ctr"/>
            <a:r>
              <a:rPr lang="ru-RU" sz="2400" b="1" dirty="0" smtClean="0">
                <a:solidFill>
                  <a:srgbClr val="00B050"/>
                </a:solidFill>
              </a:rPr>
              <a:t>рифма</a:t>
            </a:r>
          </a:p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март</a:t>
            </a:r>
          </a:p>
          <a:p>
            <a:pPr algn="ctr"/>
            <a:r>
              <a:rPr lang="ru-RU" sz="2400" b="1" dirty="0" smtClean="0">
                <a:solidFill>
                  <a:srgbClr val="660033"/>
                </a:solidFill>
              </a:rPr>
              <a:t>финик</a:t>
            </a:r>
          </a:p>
          <a:p>
            <a:pPr algn="ctr"/>
            <a:r>
              <a:rPr lang="ru-RU" sz="2400" b="1" dirty="0" smtClean="0"/>
              <a:t>комната</a:t>
            </a:r>
          </a:p>
          <a:p>
            <a:pPr algn="ctr"/>
            <a:r>
              <a:rPr lang="ru-RU" sz="2400" b="1" dirty="0" smtClean="0">
                <a:solidFill>
                  <a:srgbClr val="00B050"/>
                </a:solidFill>
              </a:rPr>
              <a:t>кит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мир</a:t>
            </a:r>
          </a:p>
          <a:p>
            <a:pPr algn="ctr"/>
            <a:r>
              <a:rPr lang="ru-RU" sz="2400" b="1" dirty="0" smtClean="0">
                <a:solidFill>
                  <a:schemeClr val="bg2">
                    <a:lumMod val="25000"/>
                  </a:schemeClr>
                </a:solidFill>
              </a:rPr>
              <a:t>норма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3174" y="1500174"/>
            <a:ext cx="42148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6D06BA"/>
                </a:solidFill>
              </a:rPr>
              <a:t>VII-</a:t>
            </a:r>
            <a:r>
              <a:rPr lang="ru-RU" sz="8000" b="1" dirty="0" smtClean="0">
                <a:solidFill>
                  <a:srgbClr val="6D06BA"/>
                </a:solidFill>
              </a:rPr>
              <a:t>тур</a:t>
            </a:r>
            <a:endParaRPr lang="ru-RU" sz="8000" b="1" dirty="0">
              <a:solidFill>
                <a:srgbClr val="6D06BA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14546" y="3214686"/>
            <a:ext cx="5286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ИГРА  «</a:t>
            </a:r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99</a:t>
            </a:r>
            <a:r>
              <a:rPr lang="ru-RU" sz="7200" b="1" dirty="0" smtClean="0">
                <a:solidFill>
                  <a:srgbClr val="FF0000"/>
                </a:solidFill>
              </a:rPr>
              <a:t>»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57224" y="3286124"/>
            <a:ext cx="77153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dirty="0" smtClean="0">
                <a:solidFill>
                  <a:srgbClr val="CC0000"/>
                </a:solidFill>
              </a:rPr>
              <a:t>АНАГРАММЫ</a:t>
            </a:r>
            <a:endParaRPr lang="ru-RU" sz="8000" dirty="0">
              <a:solidFill>
                <a:srgbClr val="CC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4546" y="1428736"/>
            <a:ext cx="51435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6D06BA"/>
                </a:solidFill>
              </a:rPr>
              <a:t>VIII-</a:t>
            </a:r>
            <a:r>
              <a:rPr lang="ru-RU" sz="8000" b="1" dirty="0" smtClean="0">
                <a:solidFill>
                  <a:srgbClr val="6D06BA"/>
                </a:solidFill>
              </a:rPr>
              <a:t>тур</a:t>
            </a:r>
            <a:endParaRPr lang="ru-RU" sz="8000" b="1" dirty="0">
              <a:solidFill>
                <a:srgbClr val="6D06BA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7554" y="928670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бук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43174" y="1428736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C00000"/>
                </a:solidFill>
              </a:rPr>
              <a:t>римпер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5984" y="1857364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</a:rPr>
              <a:t>тотасок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57356" y="2285992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C00000"/>
                </a:solidFill>
              </a:rPr>
              <a:t>сонечат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488" y="2643182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</a:rPr>
              <a:t>арфулом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3108" y="307181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chemeClr val="accent5">
                    <a:lumMod val="50000"/>
                  </a:schemeClr>
                </a:solidFill>
              </a:rPr>
              <a:t>гертак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00298" y="3500438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800000"/>
                </a:solidFill>
              </a:rPr>
              <a:t>чурка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00364" y="4000504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002060"/>
                </a:solidFill>
              </a:rPr>
              <a:t>традвак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43174" y="4429132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FC1C04"/>
                </a:solidFill>
              </a:rPr>
              <a:t>масум</a:t>
            </a:r>
            <a:endParaRPr lang="ru-RU" sz="2400" b="1" dirty="0">
              <a:solidFill>
                <a:srgbClr val="FC1C04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71670" y="4857760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chemeClr val="accent3">
                    <a:lumMod val="50000"/>
                  </a:schemeClr>
                </a:solidFill>
              </a:rPr>
              <a:t>лосич</a:t>
            </a: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628" y="928670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куб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00694" y="1500174"/>
            <a:ext cx="19288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пример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60" y="1857364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</a:rPr>
              <a:t>остаток</a:t>
            </a:r>
            <a:endParaRPr lang="ru-RU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15140" y="2285992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частное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0" y="2643182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формула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72132" y="3071810"/>
            <a:ext cx="2000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гектар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86380" y="3429000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800000"/>
                </a:solidFill>
              </a:rPr>
              <a:t>ручка</a:t>
            </a:r>
            <a:endParaRPr lang="ru-RU" sz="2400" b="1" dirty="0">
              <a:solidFill>
                <a:srgbClr val="8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00628" y="3929066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квадрат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572132" y="4429132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C1C04"/>
                </a:solidFill>
              </a:rPr>
              <a:t>сумма</a:t>
            </a:r>
            <a:endParaRPr lang="ru-RU" sz="2400" b="1" dirty="0">
              <a:solidFill>
                <a:srgbClr val="FC1C04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929322" y="4929198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число</a:t>
            </a:r>
            <a:endParaRPr lang="ru-RU" sz="2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2" name="Детские Песни - Когда Мои Друзья Со Мной (Минус) [с сайта www.ololo.fm]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452320" y="5445224"/>
            <a:ext cx="880864" cy="880864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8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5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6" fill="hold">
                      <p:stCondLst>
                        <p:cond delay="0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9" dur="286738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audio>
              <p:cMediaNode>
                <p:cTn id="16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0364" y="1500174"/>
            <a:ext cx="39290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6D06BA"/>
                </a:solidFill>
              </a:rPr>
              <a:t>IX-</a:t>
            </a:r>
            <a:r>
              <a:rPr lang="ru-RU" sz="8000" b="1" dirty="0" smtClean="0">
                <a:solidFill>
                  <a:srgbClr val="6D06BA"/>
                </a:solidFill>
              </a:rPr>
              <a:t>тур</a:t>
            </a:r>
            <a:endParaRPr lang="ru-RU" sz="8000" b="1" dirty="0">
              <a:solidFill>
                <a:srgbClr val="6D06BA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472" y="3286124"/>
            <a:ext cx="80724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  <a:latin typeface="Monotype Corsiva" pitchFamily="66" charset="0"/>
              </a:rPr>
              <a:t>БОЛЬШАЯ   ИГРА</a:t>
            </a:r>
            <a:endParaRPr lang="ru-RU" sz="8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7554" y="1000108"/>
            <a:ext cx="27860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6D06BA"/>
                </a:solidFill>
              </a:rPr>
              <a:t>I-</a:t>
            </a:r>
            <a:r>
              <a:rPr lang="ru-RU" sz="8000" b="1" dirty="0" smtClean="0">
                <a:solidFill>
                  <a:srgbClr val="6D06BA"/>
                </a:solidFill>
              </a:rPr>
              <a:t>тур</a:t>
            </a:r>
            <a:endParaRPr lang="ru-RU" sz="8000" b="1" dirty="0">
              <a:solidFill>
                <a:srgbClr val="6D06BA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44" y="2643182"/>
            <a:ext cx="87868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Собрать из данных слов известное высказывание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1844824"/>
            <a:ext cx="89297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319BD"/>
                </a:solidFill>
                <a:latin typeface="Times New Roman" pitchFamily="18" charset="0"/>
                <a:cs typeface="Times New Roman" pitchFamily="18" charset="0"/>
              </a:rPr>
              <a:t>4. Выпишите все четырехзначные числа, сумма цифр которых равна2</a:t>
            </a:r>
            <a:endParaRPr lang="ru-RU" sz="2000" b="1" dirty="0">
              <a:solidFill>
                <a:srgbClr val="0319B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1268760"/>
            <a:ext cx="75009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Что больше: сумма всех цифр или их произведение?</a:t>
            </a:r>
          </a:p>
          <a:p>
            <a:endParaRPr lang="ru-RU" i="1" dirty="0" smtClean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692696"/>
            <a:ext cx="4714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0070C0"/>
                </a:solidFill>
              </a:rPr>
              <a:t>2.Как  объяснить, что </a:t>
            </a: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19+15=10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2492896"/>
            <a:ext cx="67866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5. Какое число нельзя записать римскими цифрами?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4581128"/>
            <a:ext cx="67866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8. Запишите число 10 арабскими цифрами </a:t>
            </a:r>
            <a:endParaRPr lang="ru-RU" sz="2000" b="1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4941168"/>
            <a:ext cx="87868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319BD"/>
                </a:solidFill>
                <a:latin typeface="Times New Roman" pitchFamily="18" charset="0"/>
                <a:cs typeface="Times New Roman" pitchFamily="18" charset="0"/>
              </a:rPr>
              <a:t>9.  Найдите наименьшее натуральное число, в записи которого  используются все цифры</a:t>
            </a:r>
            <a:endParaRPr lang="ru-RU" sz="2000" b="1" dirty="0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282" y="285728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800000"/>
                </a:solidFill>
              </a:rPr>
              <a:t>1. </a:t>
            </a:r>
            <a:r>
              <a:rPr lang="ru-RU" sz="2200" b="1" dirty="0" smtClean="0">
                <a:solidFill>
                  <a:srgbClr val="800000"/>
                </a:solidFill>
              </a:rPr>
              <a:t>Назовите самое наименьшее натуральное число.</a:t>
            </a:r>
            <a:endParaRPr lang="ru-RU" sz="2200" b="1" dirty="0">
              <a:solidFill>
                <a:srgbClr val="8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9512" y="3717032"/>
            <a:ext cx="8072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7.Как увеличить число 666 на половину , не выполняя никаких </a:t>
            </a:r>
            <a:r>
              <a:rPr lang="ru-RU" sz="2000" b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арифметических действий?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572396" y="357166"/>
            <a:ext cx="57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</a:rPr>
              <a:t>(1)</a:t>
            </a:r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43472" y="620688"/>
            <a:ext cx="4000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(Если считать 19 и 15 на часах), то получается   7+3=10)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27984" y="1556792"/>
            <a:ext cx="5072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(Сумма. Произведение равно нулю)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48064" y="2204864"/>
            <a:ext cx="3071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(1100, 1010, 1001,2000)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971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1038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-142908" y="78579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0" y="5661248"/>
            <a:ext cx="83582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6600"/>
                </a:solidFill>
              </a:rPr>
              <a:t>10. 60 листов книги имеют толщину 1 см. Какова толщина всех листов книги, если в ней 240 страниц? </a:t>
            </a:r>
            <a:endParaRPr lang="ru-RU" sz="2000" b="1" dirty="0">
              <a:solidFill>
                <a:srgbClr val="006600"/>
              </a:solidFill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1219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35896" y="4077072"/>
            <a:ext cx="2857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(перевернуть это число)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940152" y="4581128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(10)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588224" y="2348880"/>
            <a:ext cx="19288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(число </a:t>
            </a:r>
            <a:r>
              <a:rPr lang="ru-RU" sz="4000" b="1" i="1" dirty="0" smtClean="0">
                <a:solidFill>
                  <a:srgbClr val="FF0000"/>
                </a:solidFill>
              </a:rPr>
              <a:t>0</a:t>
            </a:r>
            <a:r>
              <a:rPr lang="ru-RU" sz="2000" b="1" i="1" dirty="0" smtClean="0">
                <a:solidFill>
                  <a:srgbClr val="FF0000"/>
                </a:solidFill>
              </a:rPr>
              <a:t>)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1162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1162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1162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084168" y="5373216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(1023456789)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51520" y="2924944"/>
            <a:ext cx="676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6D06BA"/>
                </a:solidFill>
              </a:rPr>
              <a:t>6.К однозначному числу приписали такую же цифру. Во сколько раз увеличилось число?</a:t>
            </a:r>
            <a:endParaRPr lang="ru-RU" sz="2000" b="1" dirty="0">
              <a:solidFill>
                <a:srgbClr val="6D06BA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148064" y="3284984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(В 11 раз)</a:t>
            </a:r>
            <a:endParaRPr lang="ru-RU" sz="2400" b="1" i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148064" y="6093296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(2 см)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1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5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770" decel="100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770" decel="100000"/>
                                        <p:tgtEl>
                                          <p:spTgt spid="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4" dur="77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6" dur="77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38" grpId="0"/>
      <p:bldP spid="39" grpId="0"/>
      <p:bldP spid="40" grpId="0"/>
      <p:bldP spid="41" grpId="0"/>
      <p:bldP spid="44" grpId="0"/>
      <p:bldP spid="45" grpId="0"/>
      <p:bldP spid="46" grpId="0"/>
      <p:bldP spid="4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5984" y="1357298"/>
            <a:ext cx="42862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C</a:t>
            </a:r>
            <a:r>
              <a:rPr lang="ru-RU" sz="4400" b="1" dirty="0" smtClean="0">
                <a:solidFill>
                  <a:srgbClr val="FF0000"/>
                </a:solidFill>
              </a:rPr>
              <a:t>ПАСИБО  ЗА  ВНИМАНИЕ!!!</a:t>
            </a:r>
            <a:endParaRPr lang="ru-RU" sz="44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71604" y="3714752"/>
            <a:ext cx="50720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CC00"/>
                </a:solidFill>
              </a:rPr>
              <a:t>До следующих</a:t>
            </a:r>
          </a:p>
          <a:p>
            <a:pPr algn="ctr"/>
            <a:r>
              <a:rPr lang="ru-RU" sz="5400" b="1" dirty="0" smtClean="0">
                <a:solidFill>
                  <a:srgbClr val="00CC00"/>
                </a:solidFill>
              </a:rPr>
              <a:t>  побед!!!</a:t>
            </a:r>
            <a:endParaRPr lang="ru-RU" sz="5400" b="1" dirty="0">
              <a:solidFill>
                <a:srgbClr val="00CC00"/>
              </a:solidFill>
            </a:endParaRPr>
          </a:p>
        </p:txBody>
      </p:sp>
      <p:pic>
        <p:nvPicPr>
          <p:cNvPr id="5" name="Детские Новогодние Песни - Три Белых Коня (Из К - Ф) [с сайта www.ololo.fm]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740352" y="3356992"/>
            <a:ext cx="792088" cy="792088"/>
          </a:xfrm>
          <a:prstGeom prst="rect">
            <a:avLst/>
          </a:prstGeo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3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3" dur="2149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5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  <p:bldP spid="2" grpId="1"/>
      <p:bldP spid="2" grpId="2"/>
      <p:bldP spid="3" grpId="0"/>
      <p:bldP spid="3" grpId="1"/>
      <p:bldP spid="3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67544" y="1556792"/>
            <a:ext cx="1857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царица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979712" y="1556792"/>
            <a:ext cx="3000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 арифметика —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516216" y="1556792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царица</a:t>
            </a:r>
            <a:endParaRPr lang="ru-RU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4644008" y="2204864"/>
            <a:ext cx="3071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«Математика —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1043608" y="2204864"/>
            <a:ext cx="2714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математики»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5220072" y="1556792"/>
            <a:ext cx="1571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наук,</a:t>
            </a:r>
            <a:endParaRPr lang="ru-RU" sz="28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5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285860"/>
            <a:ext cx="71438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«Математика — царица наук, арифметика —царица математики»</a:t>
            </a:r>
            <a:endParaRPr lang="ru-RU" b="1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286380" y="5286388"/>
            <a:ext cx="3286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Monotype Corsiva" pitchFamily="66" charset="0"/>
              </a:rPr>
              <a:t>Карл  Фридрих  Гаусс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22530" name="Picture 2" descr=" Карл Фридрих Гау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420888"/>
            <a:ext cx="3214709" cy="321471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6050" y="714356"/>
            <a:ext cx="37147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 smtClean="0">
                <a:solidFill>
                  <a:srgbClr val="6D06BA"/>
                </a:solidFill>
              </a:rPr>
              <a:t>II-</a:t>
            </a:r>
            <a:r>
              <a:rPr lang="ru-RU" sz="8000" b="1" dirty="0" smtClean="0">
                <a:solidFill>
                  <a:srgbClr val="6D06BA"/>
                </a:solidFill>
              </a:rPr>
              <a:t>тур</a:t>
            </a:r>
            <a:endParaRPr lang="ru-RU" sz="8000" b="1" dirty="0">
              <a:solidFill>
                <a:srgbClr val="6D06BA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2000240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solidFill>
                  <a:srgbClr val="FF0000"/>
                </a:solidFill>
              </a:rPr>
              <a:t>ПРОДОЛЖИТЬ РЯД ЧИСЕЛ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285860"/>
            <a:ext cx="5929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800000"/>
                </a:solidFill>
              </a:rPr>
              <a:t>ПРОДОЛЖИТЕ РЯД ЧИСЕЛ</a:t>
            </a:r>
            <a:endParaRPr lang="ru-RU" sz="3200" b="1" dirty="0">
              <a:solidFill>
                <a:srgbClr val="8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2976" y="1857364"/>
            <a:ext cx="5429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1; 10; 100; 1000; 10000…</a:t>
            </a:r>
            <a:endParaRPr lang="ru-RU" sz="32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4221088"/>
            <a:ext cx="371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2; 3; 5; 9; 17;…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1772816"/>
            <a:ext cx="1714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100000</a:t>
            </a:r>
            <a:endParaRPr lang="ru-RU" sz="4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1609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1590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0" y="1590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19672" y="2636912"/>
            <a:ext cx="3786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2; 5; 8; 11; 14;…</a:t>
            </a:r>
            <a:endParaRPr lang="ru-RU" sz="3200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59632" y="3429000"/>
            <a:ext cx="3429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в) 1; 4; 9; 16; 25;…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88024" y="2564904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17</a:t>
            </a:r>
            <a:endParaRPr lang="ru-RU" sz="4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83968" y="3429000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36</a:t>
            </a:r>
            <a:endParaRPr lang="ru-RU" sz="4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27984" y="4221088"/>
            <a:ext cx="10081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Monotype Corsiva" pitchFamily="66" charset="0"/>
              </a:rPr>
              <a:t>33</a:t>
            </a:r>
            <a:endParaRPr lang="ru-RU" sz="40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36096" y="2420888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(Прибавить 3 к предыдущему числу)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32040" y="3501008"/>
            <a:ext cx="421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6600"/>
                </a:solidFill>
              </a:rPr>
              <a:t>(Записать квадраты  чисел)</a:t>
            </a:r>
            <a:endParaRPr lang="ru-RU" sz="2400" dirty="0">
              <a:solidFill>
                <a:srgbClr val="0066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220072" y="4293096"/>
            <a:ext cx="3923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6D06BA"/>
                </a:solidFill>
              </a:rPr>
              <a:t>(Умножить на 2 и отнять 1)</a:t>
            </a:r>
            <a:endParaRPr lang="ru-RU" sz="2400" dirty="0">
              <a:solidFill>
                <a:srgbClr val="6D06BA"/>
              </a:solidFill>
            </a:endParaRPr>
          </a:p>
        </p:txBody>
      </p:sp>
      <p:pic>
        <p:nvPicPr>
          <p:cNvPr id="27" name="Детские Песни - Новогодние Игрушки, Свечи И Хлопушки [с сайта www.ololo.fm]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812360" y="1340768"/>
            <a:ext cx="664840" cy="66484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115616" y="5013176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solidFill>
                  <a:srgbClr val="006600"/>
                </a:solidFill>
              </a:rPr>
              <a:t>д</a:t>
            </a:r>
            <a:r>
              <a:rPr lang="ru-RU" sz="3200" dirty="0" smtClean="0">
                <a:solidFill>
                  <a:srgbClr val="006600"/>
                </a:solidFill>
              </a:rPr>
              <a:t>) 1; 8; 27; 64; 125;…</a:t>
            </a:r>
            <a:endParaRPr lang="ru-RU" sz="3200" dirty="0">
              <a:solidFill>
                <a:srgbClr val="0066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72000" y="4941168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216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436096" y="5085184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(Записать кубы чисел)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5" dur="229161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audio>
              <p:cMediaNode>
                <p:cTn id="11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</p:childTnLst>
        </p:cTn>
      </p:par>
    </p:tnLst>
    <p:bldLst>
      <p:bldP spid="2" grpId="0"/>
      <p:bldP spid="5" grpId="0"/>
      <p:bldP spid="6" grpId="0"/>
      <p:bldP spid="9" grpId="0"/>
      <p:bldP spid="20" grpId="0"/>
      <p:bldP spid="21" grpId="0"/>
      <p:bldP spid="23" grpId="0"/>
      <p:bldP spid="24" grpId="0"/>
      <p:bldP spid="25" grpId="0"/>
      <p:bldP spid="19" grpId="0"/>
      <p:bldP spid="22" grpId="0"/>
      <p:bldP spid="26" grpId="0"/>
      <p:bldP spid="28" grpId="0"/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071678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Разгадайте ребусы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43174" y="857232"/>
            <a:ext cx="37862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6D06BA"/>
                </a:solidFill>
              </a:rPr>
              <a:t>III-</a:t>
            </a:r>
            <a:r>
              <a:rPr lang="ru-RU" sz="8000" b="1" dirty="0" smtClean="0">
                <a:solidFill>
                  <a:srgbClr val="6D06BA"/>
                </a:solidFill>
              </a:rPr>
              <a:t>тур</a:t>
            </a:r>
            <a:endParaRPr lang="ru-RU" sz="8000" b="1" dirty="0">
              <a:solidFill>
                <a:srgbClr val="6D06BA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http://fefelova.ucoz.ru/foto/rebusi/vershin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980728"/>
            <a:ext cx="1809750" cy="1323975"/>
          </a:xfrm>
          <a:prstGeom prst="rect">
            <a:avLst/>
          </a:prstGeom>
          <a:noFill/>
        </p:spPr>
      </p:pic>
      <p:pic>
        <p:nvPicPr>
          <p:cNvPr id="19" name="Рисунок 18" descr="ребусы по математике с ответами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980728"/>
            <a:ext cx="28575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 descr="http://d1.endata.cx/data/games/27364/%D0%B7%D0%B6%D1%8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980728"/>
            <a:ext cx="2286015" cy="1300171"/>
          </a:xfrm>
          <a:prstGeom prst="rect">
            <a:avLst/>
          </a:prstGeom>
          <a:noFill/>
        </p:spPr>
      </p:pic>
      <p:pic>
        <p:nvPicPr>
          <p:cNvPr id="23" name="Рисунок 22" descr="http://player.myshared.ru/57762/data/images/img31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5776" y="3501008"/>
            <a:ext cx="4288160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5" name="Группа 24"/>
          <p:cNvGrpSpPr/>
          <p:nvPr/>
        </p:nvGrpSpPr>
        <p:grpSpPr>
          <a:xfrm>
            <a:off x="395536" y="3140968"/>
            <a:ext cx="2808312" cy="2764180"/>
            <a:chOff x="3275856" y="1988840"/>
            <a:chExt cx="2808312" cy="2764180"/>
          </a:xfrm>
        </p:grpSpPr>
        <p:sp>
          <p:nvSpPr>
            <p:cNvPr id="26" name="TextBox 25"/>
            <p:cNvSpPr txBox="1"/>
            <p:nvPr/>
          </p:nvSpPr>
          <p:spPr>
            <a:xfrm>
              <a:off x="3707904" y="1988840"/>
              <a:ext cx="158417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5*7</a:t>
              </a:r>
              <a:endParaRPr lang="ru-RU" sz="6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707904" y="2780928"/>
              <a:ext cx="172819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u="sng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*0*</a:t>
              </a:r>
              <a:endParaRPr lang="ru-RU" sz="6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275856" y="2492896"/>
              <a:ext cx="64807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b="1" dirty="0" smtClean="0"/>
                <a:t>+</a:t>
              </a:r>
              <a:endParaRPr lang="ru-RU" sz="6600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275856" y="3645024"/>
              <a:ext cx="280831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*500</a:t>
              </a:r>
              <a:endParaRPr lang="ru-RU" sz="6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0" name="Группа 29"/>
          <p:cNvGrpSpPr/>
          <p:nvPr/>
        </p:nvGrpSpPr>
        <p:grpSpPr>
          <a:xfrm>
            <a:off x="6948264" y="3140968"/>
            <a:ext cx="2808312" cy="2764180"/>
            <a:chOff x="3275856" y="1988840"/>
            <a:chExt cx="2808312" cy="2764180"/>
          </a:xfrm>
        </p:grpSpPr>
        <p:sp>
          <p:nvSpPr>
            <p:cNvPr id="31" name="TextBox 30"/>
            <p:cNvSpPr txBox="1"/>
            <p:nvPr/>
          </p:nvSpPr>
          <p:spPr>
            <a:xfrm>
              <a:off x="3707904" y="1988840"/>
              <a:ext cx="158417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*5*</a:t>
              </a:r>
              <a:endParaRPr lang="ru-RU" sz="6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707904" y="2780928"/>
              <a:ext cx="172819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u="sng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3*4</a:t>
              </a:r>
              <a:endParaRPr lang="ru-RU" sz="6600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275856" y="2492896"/>
              <a:ext cx="64807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b="1" dirty="0" smtClean="0"/>
                <a:t>+</a:t>
              </a:r>
              <a:endParaRPr lang="ru-RU" sz="6600" b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707904" y="3645024"/>
              <a:ext cx="2376264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738</a:t>
              </a:r>
              <a:endParaRPr lang="ru-RU" sz="6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467544" y="3140968"/>
            <a:ext cx="2808312" cy="2764180"/>
            <a:chOff x="3275856" y="1988840"/>
            <a:chExt cx="2808312" cy="2764180"/>
          </a:xfrm>
        </p:grpSpPr>
        <p:sp>
          <p:nvSpPr>
            <p:cNvPr id="36" name="TextBox 35"/>
            <p:cNvSpPr txBox="1"/>
            <p:nvPr/>
          </p:nvSpPr>
          <p:spPr>
            <a:xfrm>
              <a:off x="3707904" y="1988840"/>
              <a:ext cx="158417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597</a:t>
              </a:r>
              <a:endParaRPr lang="ru-RU" sz="6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3707904" y="2780928"/>
              <a:ext cx="172819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u="sng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903</a:t>
              </a:r>
              <a:endParaRPr lang="ru-RU" sz="66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275856" y="2492896"/>
              <a:ext cx="64807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b="1" dirty="0" smtClean="0">
                  <a:solidFill>
                    <a:srgbClr val="C00000"/>
                  </a:solidFill>
                </a:rPr>
                <a:t>+</a:t>
              </a:r>
              <a:endParaRPr lang="ru-RU" sz="6600" b="1" dirty="0">
                <a:solidFill>
                  <a:srgbClr val="C00000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275856" y="3645024"/>
              <a:ext cx="280831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1500</a:t>
              </a:r>
              <a:endParaRPr lang="ru-RU" sz="6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7020272" y="3140968"/>
            <a:ext cx="2808312" cy="2764180"/>
            <a:chOff x="3275856" y="1988840"/>
            <a:chExt cx="2808312" cy="2764180"/>
          </a:xfrm>
        </p:grpSpPr>
        <p:sp>
          <p:nvSpPr>
            <p:cNvPr id="41" name="TextBox 40"/>
            <p:cNvSpPr txBox="1"/>
            <p:nvPr/>
          </p:nvSpPr>
          <p:spPr>
            <a:xfrm>
              <a:off x="3707904" y="1988840"/>
              <a:ext cx="158417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354</a:t>
              </a:r>
              <a:endParaRPr lang="ru-RU" sz="6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707904" y="2780928"/>
              <a:ext cx="172819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u="sng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384</a:t>
              </a:r>
              <a:endParaRPr lang="ru-RU" sz="6600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275856" y="2492896"/>
              <a:ext cx="64807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b="1" dirty="0" smtClean="0">
                  <a:solidFill>
                    <a:srgbClr val="C00000"/>
                  </a:solidFill>
                </a:rPr>
                <a:t>+</a:t>
              </a:r>
              <a:endParaRPr lang="ru-RU" sz="6600" b="1" dirty="0">
                <a:solidFill>
                  <a:srgbClr val="C00000"/>
                </a:solidFill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707904" y="3645024"/>
              <a:ext cx="2376264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6600" dirty="0" smtClean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738</a:t>
              </a:r>
              <a:endParaRPr lang="ru-RU" sz="6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683568" y="2492896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перемена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275856" y="2420888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вершина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444208" y="2636912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точка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563888" y="5157192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компьютер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8926" y="1000108"/>
            <a:ext cx="3357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rgbClr val="6D06BA"/>
                </a:solidFill>
              </a:rPr>
              <a:t>IV-</a:t>
            </a:r>
            <a:r>
              <a:rPr lang="ru-RU" sz="8000" b="1" dirty="0" smtClean="0">
                <a:solidFill>
                  <a:srgbClr val="6D06BA"/>
                </a:solidFill>
              </a:rPr>
              <a:t>тур</a:t>
            </a:r>
            <a:endParaRPr lang="ru-RU" sz="8000" b="1" dirty="0">
              <a:solidFill>
                <a:srgbClr val="6D06BA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1538" y="2643182"/>
            <a:ext cx="6858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Весёлый счёт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1425</TotalTime>
  <Words>451</Words>
  <Application>Microsoft Office PowerPoint</Application>
  <PresentationFormat>Экран (4:3)</PresentationFormat>
  <Paragraphs>135</Paragraphs>
  <Slides>21</Slides>
  <Notes>2</Notes>
  <HiddenSlides>0</HiddenSlides>
  <MMClips>5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182</cp:revision>
  <dcterms:created xsi:type="dcterms:W3CDTF">2013-12-22T12:50:05Z</dcterms:created>
  <dcterms:modified xsi:type="dcterms:W3CDTF">2015-01-29T03:10:49Z</dcterms:modified>
</cp:coreProperties>
</file>